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7" r:id="rId22"/>
    <p:sldId id="278" r:id="rId23"/>
    <p:sldId id="279" r:id="rId24"/>
    <p:sldId id="280" r:id="rId25"/>
    <p:sldId id="281" r:id="rId26"/>
    <p:sldId id="282" r:id="rId27"/>
    <p:sldId id="284" r:id="rId28"/>
    <p:sldId id="285" r:id="rId29"/>
    <p:sldId id="286" r:id="rId30"/>
    <p:sldId id="312" r:id="rId31"/>
    <p:sldId id="311" r:id="rId32"/>
    <p:sldId id="287"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0" d="100"/>
          <a:sy n="110" d="100"/>
        </p:scale>
        <p:origin x="49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C14363C-4CB8-484B-9A0E-AA68D682476D}"/>
              </a:ext>
            </a:extLst>
          </p:cNvPr>
          <p:cNvSpPr>
            <a:spLocks noGrp="1"/>
          </p:cNvSpPr>
          <p:nvPr>
            <p:ph type="title"/>
          </p:nvPr>
        </p:nvSpPr>
        <p:spPr>
          <a:xfrm>
            <a:off x="684212" y="360698"/>
            <a:ext cx="8534400" cy="1507067"/>
          </a:xfrm>
        </p:spPr>
        <p:txBody>
          <a:bodyPr/>
          <a:lstStyle>
            <a:lvl1pPr>
              <a:defRPr b="1"/>
            </a:lvl1pPr>
          </a:lstStyle>
          <a:p>
            <a:r>
              <a:rPr lang="es-ES"/>
              <a:t>Haga clic para modificar el estilo de título del patrón</a:t>
            </a:r>
            <a:endParaRPr lang="es-BO"/>
          </a:p>
        </p:txBody>
      </p:sp>
      <p:sp>
        <p:nvSpPr>
          <p:cNvPr id="6" name="Subtitle 2">
            <a:extLst>
              <a:ext uri="{FF2B5EF4-FFF2-40B4-BE49-F238E27FC236}">
                <a16:creationId xmlns:a16="http://schemas.microsoft.com/office/drawing/2014/main" id="{2E17E316-0B67-49A3-84A0-DDAA629A4302}"/>
              </a:ext>
            </a:extLst>
          </p:cNvPr>
          <p:cNvSpPr>
            <a:spLocks noGrp="1"/>
          </p:cNvSpPr>
          <p:nvPr>
            <p:ph type="subTitle" idx="1"/>
          </p:nvPr>
        </p:nvSpPr>
        <p:spPr>
          <a:xfrm>
            <a:off x="684212" y="2105891"/>
            <a:ext cx="10820400" cy="4391411"/>
          </a:xfrm>
        </p:spPr>
        <p:txBody>
          <a:bodyPr anchor="t">
            <a:normAutofit/>
          </a:bodyPr>
          <a:lstStyle>
            <a:lvl1pPr marL="0" indent="0" algn="l">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dirty="0"/>
              <a:t>Haga clic para modificar el estilo de subtítulo del patrón</a:t>
            </a:r>
            <a:endParaRPr lang="en-US" dirty="0"/>
          </a:p>
        </p:txBody>
      </p:sp>
    </p:spTree>
    <p:extLst>
      <p:ext uri="{BB962C8B-B14F-4D97-AF65-F5344CB8AC3E}">
        <p14:creationId xmlns:p14="http://schemas.microsoft.com/office/powerpoint/2010/main" val="29194331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s-ES"/>
              <a:t>Haga clic para modificar el estilo de título del patrón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4/26/2024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Date Placeholder 2"/>
          <p:cNvSpPr>
            <a:spLocks noGrp="1"/>
          </p:cNvSpPr>
          <p:nvPr>
            <p:ph type="dt" sz="half" idx="10"/>
          </p:nvPr>
        </p:nvSpPr>
        <p:spPr/>
        <p:txBody>
          <a:bodyPr/>
          <a:lstStyle/>
          <a:p>
            <a:fld id="{B61BEF0D-F0BB-DE4B-95CE-6DB70DBA9567}" type="datetimeFigureOut">
              <a:rPr lang="en-US" dirty="0"/>
              <a:pPr/>
              <a:t>4/26/2024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4/26/2024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s-ES"/>
              <a:t>Haga clic para modificar el estilo de título del patrón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4/26/2024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4/26/2024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s-ES"/>
              <a:t>Haga clic para modificar el estilo de título del patrón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s-ES"/>
              <a:t>Editar los estilos de texto del patrón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4/26/2024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s-ES"/>
              <a:t>Haga clic para modificar el estilo de título del patrón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s-ES"/>
              <a:t>Editar los estilos de texto del patrón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4/26/2024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nchor="ct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4/26/2024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4/26/2024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11147569" y="0"/>
            <a:ext cx="1044431"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4/26/2024</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‹Nº›</a:t>
            </a:fld>
            <a:endParaRPr lang="en-US" dirty="0"/>
          </a:p>
        </p:txBody>
      </p:sp>
    </p:spTree>
  </p:cSld>
  <p:clrMap bg1="dk1" tx1="lt1" bg2="dk2" tx2="lt2" accent1="accent1" accent2="accent2" accent3="accent3" accent4="accent4" accent5="accent5" accent6="accent6" hlink="hlink" folHlink="folHlink"/>
  <p:sldLayoutIdLst>
    <p:sldLayoutId id="2147483669"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60" r:id="rId10"/>
    <p:sldLayoutId id="2147483668" r:id="rId11"/>
    <p:sldLayoutId id="2147483663" r:id="rId12"/>
    <p:sldLayoutId id="2147483664" r:id="rId13"/>
    <p:sldLayoutId id="2147483665" r:id="rId14"/>
    <p:sldLayoutId id="2147483666" r:id="rId15"/>
    <p:sldLayoutId id="2147483667" r:id="rId16"/>
    <p:sldLayoutId id="2147483658" r:id="rId17"/>
    <p:sldLayoutId id="2147483659" r:id="rId18"/>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FFF30F6-30C0-481C-B4E3-4F3F58875A22}"/>
              </a:ext>
            </a:extLst>
          </p:cNvPr>
          <p:cNvSpPr>
            <a:spLocks noGrp="1"/>
          </p:cNvSpPr>
          <p:nvPr>
            <p:ph type="ctrTitle"/>
          </p:nvPr>
        </p:nvSpPr>
        <p:spPr/>
        <p:txBody>
          <a:bodyPr/>
          <a:lstStyle/>
          <a:p>
            <a:r>
              <a:rPr lang="es-ES" b="1" dirty="0"/>
              <a:t>CONSTITUCIÓN FEDERAL DE BOLIVIA</a:t>
            </a:r>
            <a:endParaRPr lang="es-BO" dirty="0"/>
          </a:p>
        </p:txBody>
      </p:sp>
      <p:sp>
        <p:nvSpPr>
          <p:cNvPr id="3" name="Subtítulo 2">
            <a:extLst>
              <a:ext uri="{FF2B5EF4-FFF2-40B4-BE49-F238E27FC236}">
                <a16:creationId xmlns:a16="http://schemas.microsoft.com/office/drawing/2014/main" id="{2825237C-B6E8-4C3F-8332-19795FE1D113}"/>
              </a:ext>
            </a:extLst>
          </p:cNvPr>
          <p:cNvSpPr>
            <a:spLocks noGrp="1"/>
          </p:cNvSpPr>
          <p:nvPr>
            <p:ph type="subTitle" idx="1"/>
          </p:nvPr>
        </p:nvSpPr>
        <p:spPr/>
        <p:txBody>
          <a:bodyPr/>
          <a:lstStyle/>
          <a:p>
            <a:endParaRPr lang="es-BO"/>
          </a:p>
        </p:txBody>
      </p:sp>
    </p:spTree>
    <p:extLst>
      <p:ext uri="{BB962C8B-B14F-4D97-AF65-F5344CB8AC3E}">
        <p14:creationId xmlns:p14="http://schemas.microsoft.com/office/powerpoint/2010/main" val="5783285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DEFB63F8-3B1C-4832-962A-D4A7BF19DC34}"/>
              </a:ext>
            </a:extLst>
          </p:cNvPr>
          <p:cNvSpPr>
            <a:spLocks noGrp="1"/>
          </p:cNvSpPr>
          <p:nvPr>
            <p:ph type="title"/>
          </p:nvPr>
        </p:nvSpPr>
        <p:spPr>
          <a:xfrm>
            <a:off x="684212" y="360698"/>
            <a:ext cx="8534400" cy="872357"/>
          </a:xfrm>
        </p:spPr>
        <p:txBody>
          <a:bodyPr/>
          <a:lstStyle/>
          <a:p>
            <a:r>
              <a:rPr lang="es-ES" dirty="0"/>
              <a:t>CONSTITUCIÓN FEDERAL DE BOLIVIA</a:t>
            </a:r>
            <a:endParaRPr lang="es-BO" dirty="0"/>
          </a:p>
        </p:txBody>
      </p:sp>
      <p:sp>
        <p:nvSpPr>
          <p:cNvPr id="5" name="Subtítulo 4">
            <a:extLst>
              <a:ext uri="{FF2B5EF4-FFF2-40B4-BE49-F238E27FC236}">
                <a16:creationId xmlns:a16="http://schemas.microsoft.com/office/drawing/2014/main" id="{1676BCD1-E3AE-454B-8F78-1434DAAB8BBD}"/>
              </a:ext>
            </a:extLst>
          </p:cNvPr>
          <p:cNvSpPr>
            <a:spLocks noGrp="1"/>
          </p:cNvSpPr>
          <p:nvPr>
            <p:ph type="subTitle" idx="1"/>
          </p:nvPr>
        </p:nvSpPr>
        <p:spPr>
          <a:xfrm>
            <a:off x="684212" y="1233055"/>
            <a:ext cx="10820400" cy="5264247"/>
          </a:xfrm>
        </p:spPr>
        <p:txBody>
          <a:bodyPr>
            <a:normAutofit/>
          </a:bodyPr>
          <a:lstStyle/>
          <a:p>
            <a:r>
              <a:rPr lang="es-ES" sz="3600" b="1" dirty="0">
                <a:solidFill>
                  <a:srgbClr val="00B0F0"/>
                </a:solidFill>
              </a:rPr>
              <a:t>ARTÍCULO 3. NACIONALIDAD y CIUDADANÍA</a:t>
            </a:r>
          </a:p>
          <a:p>
            <a:r>
              <a:rPr lang="es-ES" sz="3200" b="1" dirty="0"/>
              <a:t>La nacionalidad boliviana se adquiere por nacimiento o por naturalización. Son ciudadanos todos los bolivianos nacidos o no en Bolivia y ejercerán su ciudadanía a partir de los 18 años de edad.</a:t>
            </a:r>
            <a:endParaRPr lang="es-BO" sz="3200" b="1" dirty="0"/>
          </a:p>
          <a:p>
            <a:endParaRPr lang="es-BO" sz="3600" b="1" dirty="0"/>
          </a:p>
        </p:txBody>
      </p:sp>
    </p:spTree>
    <p:extLst>
      <p:ext uri="{BB962C8B-B14F-4D97-AF65-F5344CB8AC3E}">
        <p14:creationId xmlns:p14="http://schemas.microsoft.com/office/powerpoint/2010/main" val="174851695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DEFB63F8-3B1C-4832-962A-D4A7BF19DC34}"/>
              </a:ext>
            </a:extLst>
          </p:cNvPr>
          <p:cNvSpPr>
            <a:spLocks noGrp="1"/>
          </p:cNvSpPr>
          <p:nvPr>
            <p:ph type="title"/>
          </p:nvPr>
        </p:nvSpPr>
        <p:spPr>
          <a:xfrm>
            <a:off x="684212" y="175393"/>
            <a:ext cx="8534400" cy="872357"/>
          </a:xfrm>
        </p:spPr>
        <p:txBody>
          <a:bodyPr/>
          <a:lstStyle/>
          <a:p>
            <a:r>
              <a:rPr lang="es-ES" dirty="0"/>
              <a:t>CONSTITUCIÓN FEDERAL DE BOLIVIA</a:t>
            </a:r>
            <a:endParaRPr lang="es-BO" dirty="0"/>
          </a:p>
        </p:txBody>
      </p:sp>
      <p:sp>
        <p:nvSpPr>
          <p:cNvPr id="5" name="Subtítulo 4">
            <a:extLst>
              <a:ext uri="{FF2B5EF4-FFF2-40B4-BE49-F238E27FC236}">
                <a16:creationId xmlns:a16="http://schemas.microsoft.com/office/drawing/2014/main" id="{1676BCD1-E3AE-454B-8F78-1434DAAB8BBD}"/>
              </a:ext>
            </a:extLst>
          </p:cNvPr>
          <p:cNvSpPr>
            <a:spLocks noGrp="1"/>
          </p:cNvSpPr>
          <p:nvPr>
            <p:ph type="subTitle" idx="1"/>
          </p:nvPr>
        </p:nvSpPr>
        <p:spPr>
          <a:xfrm>
            <a:off x="527050" y="2019300"/>
            <a:ext cx="11137900" cy="4244207"/>
          </a:xfrm>
        </p:spPr>
        <p:txBody>
          <a:bodyPr numCol="2">
            <a:noAutofit/>
          </a:bodyPr>
          <a:lstStyle/>
          <a:p>
            <a:pPr marL="514350" indent="-360000">
              <a:spcAft>
                <a:spcPts val="400"/>
              </a:spcAft>
              <a:buFont typeface="+mj-lt"/>
              <a:buAutoNum type="alphaLcParenR"/>
            </a:pPr>
            <a:r>
              <a:rPr lang="es-ES" sz="1600" b="1" dirty="0"/>
              <a:t>La regulación del comercio internacional y asuntos exteriores</a:t>
            </a:r>
            <a:endParaRPr lang="es-BO" sz="1600" b="1" dirty="0"/>
          </a:p>
          <a:p>
            <a:pPr marL="514350" indent="-360000">
              <a:spcAft>
                <a:spcPts val="400"/>
              </a:spcAft>
              <a:buFont typeface="+mj-lt"/>
              <a:buAutoNum type="alphaLcParenR"/>
            </a:pPr>
            <a:r>
              <a:rPr lang="es-ES" sz="1600" b="1" dirty="0"/>
              <a:t>La defensa nacional y la seguridad exterior e interior del país.</a:t>
            </a:r>
            <a:endParaRPr lang="es-BO" sz="1600" b="1" dirty="0"/>
          </a:p>
          <a:p>
            <a:pPr marL="514350" indent="-360000">
              <a:spcAft>
                <a:spcPts val="400"/>
              </a:spcAft>
              <a:buFont typeface="+mj-lt"/>
              <a:buAutoNum type="alphaLcParenR"/>
            </a:pPr>
            <a:r>
              <a:rPr lang="es-ES" sz="1600" b="1" dirty="0"/>
              <a:t>La política monetaria y fiscal, incluyendo la emisión de moneda.</a:t>
            </a:r>
            <a:endParaRPr lang="es-BO" sz="1600" b="1" dirty="0"/>
          </a:p>
          <a:p>
            <a:pPr marL="514350" indent="-360000">
              <a:spcAft>
                <a:spcPts val="400"/>
              </a:spcAft>
              <a:buFont typeface="+mj-lt"/>
              <a:buAutoNum type="alphaLcParenR"/>
            </a:pPr>
            <a:r>
              <a:rPr lang="es-ES" sz="1600" b="1" dirty="0"/>
              <a:t>La regulación de las comunicaciones y el transporte internacional.</a:t>
            </a:r>
            <a:endParaRPr lang="es-BO" sz="1600" b="1" dirty="0"/>
          </a:p>
          <a:p>
            <a:pPr marL="514350" indent="-360000">
              <a:spcAft>
                <a:spcPts val="400"/>
              </a:spcAft>
              <a:buFont typeface="+mj-lt"/>
              <a:buAutoNum type="alphaLcParenR"/>
            </a:pPr>
            <a:r>
              <a:rPr lang="es-ES" sz="1600" b="1" dirty="0"/>
              <a:t>La regulación de la migración</a:t>
            </a:r>
            <a:endParaRPr lang="es-BO" sz="1600" b="1" dirty="0"/>
          </a:p>
          <a:p>
            <a:pPr marL="514350" indent="-360000">
              <a:spcAft>
                <a:spcPts val="400"/>
              </a:spcAft>
              <a:buFont typeface="+mj-lt"/>
              <a:buAutoNum type="alphaLcParenR"/>
            </a:pPr>
            <a:r>
              <a:rPr lang="es-ES" sz="1600" b="1" dirty="0"/>
              <a:t>La protección de los derechos civiles y las libertades fundamentales de las personas.</a:t>
            </a:r>
          </a:p>
          <a:p>
            <a:pPr marL="514350" indent="-360000">
              <a:spcAft>
                <a:spcPts val="400"/>
              </a:spcAft>
              <a:buFont typeface="+mj-lt"/>
              <a:buAutoNum type="alphaLcParenR"/>
            </a:pPr>
            <a:r>
              <a:rPr lang="es-ES" sz="1600" b="1" dirty="0"/>
              <a:t>Organización de autoridades Federales</a:t>
            </a:r>
          </a:p>
          <a:p>
            <a:pPr marL="514350" indent="-360000">
              <a:spcAft>
                <a:spcPts val="400"/>
              </a:spcAft>
              <a:buFont typeface="+mj-lt"/>
              <a:buAutoNum type="alphaLcParenR"/>
            </a:pPr>
            <a:r>
              <a:rPr lang="es-ES" sz="1600" b="1" dirty="0"/>
              <a:t>Carreteras Red Fundamental bioceánica</a:t>
            </a:r>
          </a:p>
          <a:p>
            <a:pPr marL="514350" indent="-360000">
              <a:spcAft>
                <a:spcPts val="400"/>
              </a:spcAft>
              <a:buFont typeface="+mj-lt"/>
              <a:buAutoNum type="alphaLcParenR"/>
            </a:pPr>
            <a:r>
              <a:rPr lang="es-ES" sz="1600" b="1" dirty="0"/>
              <a:t>Seguridad social Pensiones</a:t>
            </a:r>
          </a:p>
          <a:p>
            <a:pPr marL="514350" indent="-360000">
              <a:spcAft>
                <a:spcPts val="400"/>
              </a:spcAft>
              <a:buFont typeface="+mj-lt"/>
              <a:buAutoNum type="alphaLcParenR"/>
            </a:pPr>
            <a:r>
              <a:rPr lang="es-ES" sz="1600" b="1" dirty="0"/>
              <a:t>Corte Suprema Federal</a:t>
            </a:r>
          </a:p>
          <a:p>
            <a:pPr marL="514350" indent="-360000">
              <a:spcAft>
                <a:spcPts val="400"/>
              </a:spcAft>
              <a:buFont typeface="+mj-lt"/>
              <a:buAutoNum type="alphaLcParenR"/>
            </a:pPr>
            <a:r>
              <a:rPr lang="es-ES" sz="1600" b="1" dirty="0"/>
              <a:t>Educación Universidades Técnicas</a:t>
            </a:r>
          </a:p>
          <a:p>
            <a:pPr marL="514350" indent="-360000">
              <a:spcAft>
                <a:spcPts val="400"/>
              </a:spcAft>
              <a:buFont typeface="+mj-lt"/>
              <a:buAutoNum type="alphaLcParenR"/>
            </a:pPr>
            <a:r>
              <a:rPr lang="es-ES" sz="1600" b="1" dirty="0"/>
              <a:t>Política energética</a:t>
            </a:r>
          </a:p>
          <a:p>
            <a:pPr marL="514350" indent="-360000">
              <a:spcAft>
                <a:spcPts val="400"/>
              </a:spcAft>
              <a:buFont typeface="+mj-lt"/>
              <a:buAutoNum type="alphaLcParenR"/>
            </a:pPr>
            <a:r>
              <a:rPr lang="es-ES" sz="1600" b="1" dirty="0"/>
              <a:t>Protección al medio ambiente</a:t>
            </a:r>
          </a:p>
          <a:p>
            <a:pPr marL="514350" indent="-360000">
              <a:spcAft>
                <a:spcPts val="400"/>
              </a:spcAft>
              <a:buFont typeface="+mj-lt"/>
              <a:buAutoNum type="alphaLcParenR"/>
            </a:pPr>
            <a:r>
              <a:rPr lang="es-ES" sz="1600" b="1" dirty="0"/>
              <a:t>Ciudadanía</a:t>
            </a:r>
          </a:p>
          <a:p>
            <a:pPr marL="514350" indent="-360000">
              <a:spcAft>
                <a:spcPts val="400"/>
              </a:spcAft>
              <a:buFont typeface="+mj-lt"/>
              <a:buAutoNum type="alphaLcParenR"/>
            </a:pPr>
            <a:r>
              <a:rPr lang="es-ES" sz="1600" b="1" dirty="0"/>
              <a:t>Impuestos Federales</a:t>
            </a:r>
          </a:p>
          <a:p>
            <a:pPr marL="514350" indent="-360000">
              <a:spcAft>
                <a:spcPts val="400"/>
              </a:spcAft>
              <a:buFont typeface="+mj-lt"/>
              <a:buAutoNum type="alphaLcParenR"/>
            </a:pPr>
            <a:r>
              <a:rPr lang="es-ES" sz="1600" b="1" dirty="0"/>
              <a:t>Declaración de guerra</a:t>
            </a:r>
          </a:p>
          <a:p>
            <a:pPr marL="514350" indent="-360000">
              <a:spcAft>
                <a:spcPts val="400"/>
              </a:spcAft>
              <a:buFont typeface="+mj-lt"/>
              <a:buAutoNum type="alphaLcParenR"/>
            </a:pPr>
            <a:r>
              <a:rPr lang="es-ES" sz="1600" b="1" dirty="0"/>
              <a:t>Cumplir y hacer cumplir los tratados internacionales</a:t>
            </a:r>
            <a:endParaRPr lang="es-BO" sz="1600" b="1" dirty="0"/>
          </a:p>
          <a:p>
            <a:pPr marL="971550" lvl="1" indent="-360000" algn="l">
              <a:spcAft>
                <a:spcPts val="400"/>
              </a:spcAft>
              <a:buFont typeface="+mj-lt"/>
              <a:buAutoNum type="alphaLcParenR"/>
            </a:pPr>
            <a:endParaRPr lang="es-BO" sz="1600" b="1" dirty="0"/>
          </a:p>
          <a:p>
            <a:pPr indent="-360000">
              <a:spcAft>
                <a:spcPts val="400"/>
              </a:spcAft>
            </a:pPr>
            <a:endParaRPr lang="es-BO" sz="1600" b="1" dirty="0"/>
          </a:p>
        </p:txBody>
      </p:sp>
      <p:sp>
        <p:nvSpPr>
          <p:cNvPr id="6" name="Subtítulo 4">
            <a:extLst>
              <a:ext uri="{FF2B5EF4-FFF2-40B4-BE49-F238E27FC236}">
                <a16:creationId xmlns:a16="http://schemas.microsoft.com/office/drawing/2014/main" id="{AD7ADE0E-A2C9-479A-8DA8-BCCFB822FE17}"/>
              </a:ext>
            </a:extLst>
          </p:cNvPr>
          <p:cNvSpPr txBox="1">
            <a:spLocks/>
          </p:cNvSpPr>
          <p:nvPr/>
        </p:nvSpPr>
        <p:spPr>
          <a:xfrm>
            <a:off x="684212" y="920750"/>
            <a:ext cx="10820400" cy="1098550"/>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r>
              <a:rPr lang="es-ES" sz="2800" b="1" dirty="0">
                <a:solidFill>
                  <a:srgbClr val="00B0F0"/>
                </a:solidFill>
              </a:rPr>
              <a:t>Artículo 4. DISTRIBUCIÓN DE COMPETENCIAS</a:t>
            </a:r>
            <a:endParaRPr lang="es-BO" sz="2800" b="1" dirty="0">
              <a:solidFill>
                <a:srgbClr val="00B0F0"/>
              </a:solidFill>
            </a:endParaRPr>
          </a:p>
          <a:p>
            <a:r>
              <a:rPr lang="es-ES" sz="2400" b="1" dirty="0"/>
              <a:t>I.- El Estado Federal se reserva como exclusivas las competencias en</a:t>
            </a:r>
            <a:r>
              <a:rPr lang="es-BO" sz="2400" b="1" dirty="0"/>
              <a:t>:</a:t>
            </a:r>
            <a:endParaRPr lang="es-BO" sz="3200" b="1" dirty="0"/>
          </a:p>
        </p:txBody>
      </p:sp>
      <p:sp>
        <p:nvSpPr>
          <p:cNvPr id="7" name="Subtítulo 4">
            <a:extLst>
              <a:ext uri="{FF2B5EF4-FFF2-40B4-BE49-F238E27FC236}">
                <a16:creationId xmlns:a16="http://schemas.microsoft.com/office/drawing/2014/main" id="{59318AF0-19F2-4B3F-B46D-8ECD49257100}"/>
              </a:ext>
            </a:extLst>
          </p:cNvPr>
          <p:cNvSpPr txBox="1">
            <a:spLocks/>
          </p:cNvSpPr>
          <p:nvPr/>
        </p:nvSpPr>
        <p:spPr>
          <a:xfrm>
            <a:off x="684212" y="6009507"/>
            <a:ext cx="10820400" cy="1098550"/>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r>
              <a:rPr lang="es-ES" sz="2400" b="1" dirty="0"/>
              <a:t>II.- Toda competencia que no esté incluida en la constitución será atribuida al departamento federal correspondiente.</a:t>
            </a:r>
            <a:endParaRPr lang="es-BO" sz="2400" b="1" dirty="0"/>
          </a:p>
        </p:txBody>
      </p:sp>
    </p:spTree>
    <p:extLst>
      <p:ext uri="{BB962C8B-B14F-4D97-AF65-F5344CB8AC3E}">
        <p14:creationId xmlns:p14="http://schemas.microsoft.com/office/powerpoint/2010/main" val="1176473884"/>
      </p:ext>
    </p:extLst>
  </p:cSld>
  <p:clrMapOvr>
    <a:masterClrMapping/>
  </p:clrMapOvr>
  <mc:AlternateContent xmlns:mc="http://schemas.openxmlformats.org/markup-compatibility/2006" xmlns:p14="http://schemas.microsoft.com/office/powerpoint/2010/main">
    <mc:Choice Requires="p14">
      <p:transition spd="slow" p14:dur="1300">
        <p14:pan dir="d"/>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DEFB63F8-3B1C-4832-962A-D4A7BF19DC34}"/>
              </a:ext>
            </a:extLst>
          </p:cNvPr>
          <p:cNvSpPr>
            <a:spLocks noGrp="1"/>
          </p:cNvSpPr>
          <p:nvPr>
            <p:ph type="title"/>
          </p:nvPr>
        </p:nvSpPr>
        <p:spPr>
          <a:xfrm>
            <a:off x="684212" y="175393"/>
            <a:ext cx="8534400" cy="872357"/>
          </a:xfrm>
        </p:spPr>
        <p:txBody>
          <a:bodyPr/>
          <a:lstStyle/>
          <a:p>
            <a:r>
              <a:rPr lang="es-ES" dirty="0"/>
              <a:t>CONSTITUCIÓN FEDERAL DE BOLIVIA</a:t>
            </a:r>
            <a:endParaRPr lang="es-BO" dirty="0"/>
          </a:p>
        </p:txBody>
      </p:sp>
      <p:sp>
        <p:nvSpPr>
          <p:cNvPr id="6" name="Subtítulo 4">
            <a:extLst>
              <a:ext uri="{FF2B5EF4-FFF2-40B4-BE49-F238E27FC236}">
                <a16:creationId xmlns:a16="http://schemas.microsoft.com/office/drawing/2014/main" id="{AD7ADE0E-A2C9-479A-8DA8-BCCFB822FE17}"/>
              </a:ext>
            </a:extLst>
          </p:cNvPr>
          <p:cNvSpPr txBox="1">
            <a:spLocks/>
          </p:cNvSpPr>
          <p:nvPr/>
        </p:nvSpPr>
        <p:spPr>
          <a:xfrm>
            <a:off x="684212" y="920750"/>
            <a:ext cx="10820400" cy="1098550"/>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r>
              <a:rPr lang="es-ES" sz="2800" b="1" dirty="0">
                <a:solidFill>
                  <a:srgbClr val="00B0F0"/>
                </a:solidFill>
              </a:rPr>
              <a:t>Artículo 5. AUTONOMÍA MUNICIPAL E INDIGENA</a:t>
            </a:r>
            <a:endParaRPr lang="es-BO" sz="2800" b="1" dirty="0">
              <a:solidFill>
                <a:srgbClr val="00B0F0"/>
              </a:solidFill>
            </a:endParaRPr>
          </a:p>
        </p:txBody>
      </p:sp>
      <p:sp>
        <p:nvSpPr>
          <p:cNvPr id="7" name="Subtítulo 4">
            <a:extLst>
              <a:ext uri="{FF2B5EF4-FFF2-40B4-BE49-F238E27FC236}">
                <a16:creationId xmlns:a16="http://schemas.microsoft.com/office/drawing/2014/main" id="{59318AF0-19F2-4B3F-B46D-8ECD49257100}"/>
              </a:ext>
            </a:extLst>
          </p:cNvPr>
          <p:cNvSpPr txBox="1">
            <a:spLocks/>
          </p:cNvSpPr>
          <p:nvPr/>
        </p:nvSpPr>
        <p:spPr>
          <a:xfrm>
            <a:off x="684212" y="1600201"/>
            <a:ext cx="10820400" cy="4876800"/>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r>
              <a:rPr lang="es-ES" sz="2800" b="1" dirty="0"/>
              <a:t>I. El Estado Federal reconoce la autonomía municipal, de acuerdo a las constituciones de los Departamentos Federados. La Provincia es una entidad territorial con personalidad jurídica formada por la agrupación de municipios limítrofes, dentro de cada Departamento Federado, además de ser de división territorial para el cumplimiento de las actividades del Estado Federal.</a:t>
            </a:r>
            <a:endParaRPr lang="es-BO" sz="2800" b="1" dirty="0"/>
          </a:p>
          <a:p>
            <a:r>
              <a:rPr lang="es-ES" sz="2800" b="1" dirty="0"/>
              <a:t>II.	El Estado Federal reconoce la autonomía indígena, como ejercicio de la libre determinación de las naciones y los pueblos indígenas.</a:t>
            </a:r>
            <a:endParaRPr lang="es-BO" sz="2800" b="1" dirty="0"/>
          </a:p>
        </p:txBody>
      </p:sp>
    </p:spTree>
    <p:extLst>
      <p:ext uri="{BB962C8B-B14F-4D97-AF65-F5344CB8AC3E}">
        <p14:creationId xmlns:p14="http://schemas.microsoft.com/office/powerpoint/2010/main" val="181056468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DEFB63F8-3B1C-4832-962A-D4A7BF19DC34}"/>
              </a:ext>
            </a:extLst>
          </p:cNvPr>
          <p:cNvSpPr>
            <a:spLocks noGrp="1"/>
          </p:cNvSpPr>
          <p:nvPr>
            <p:ph type="title"/>
          </p:nvPr>
        </p:nvSpPr>
        <p:spPr>
          <a:xfrm>
            <a:off x="684212" y="175393"/>
            <a:ext cx="8534400" cy="872357"/>
          </a:xfrm>
        </p:spPr>
        <p:txBody>
          <a:bodyPr/>
          <a:lstStyle/>
          <a:p>
            <a:r>
              <a:rPr lang="es-ES" dirty="0"/>
              <a:t>CONSTITUCIÓN FEDERAL DE BOLIVIA</a:t>
            </a:r>
            <a:endParaRPr lang="es-BO" dirty="0"/>
          </a:p>
        </p:txBody>
      </p:sp>
      <p:sp>
        <p:nvSpPr>
          <p:cNvPr id="6" name="Subtítulo 4">
            <a:extLst>
              <a:ext uri="{FF2B5EF4-FFF2-40B4-BE49-F238E27FC236}">
                <a16:creationId xmlns:a16="http://schemas.microsoft.com/office/drawing/2014/main" id="{AD7ADE0E-A2C9-479A-8DA8-BCCFB822FE17}"/>
              </a:ext>
            </a:extLst>
          </p:cNvPr>
          <p:cNvSpPr txBox="1">
            <a:spLocks/>
          </p:cNvSpPr>
          <p:nvPr/>
        </p:nvSpPr>
        <p:spPr>
          <a:xfrm>
            <a:off x="684212" y="920750"/>
            <a:ext cx="10820400" cy="1098550"/>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r>
              <a:rPr lang="es-ES" sz="2800" b="1" dirty="0">
                <a:solidFill>
                  <a:srgbClr val="00B0F0"/>
                </a:solidFill>
              </a:rPr>
              <a:t>Artículo 6. PODER LEGISLATIVO</a:t>
            </a:r>
            <a:endParaRPr lang="es-BO" sz="2800" b="1" dirty="0">
              <a:solidFill>
                <a:srgbClr val="00B0F0"/>
              </a:solidFill>
            </a:endParaRPr>
          </a:p>
        </p:txBody>
      </p:sp>
      <p:sp>
        <p:nvSpPr>
          <p:cNvPr id="7" name="Subtítulo 4">
            <a:extLst>
              <a:ext uri="{FF2B5EF4-FFF2-40B4-BE49-F238E27FC236}">
                <a16:creationId xmlns:a16="http://schemas.microsoft.com/office/drawing/2014/main" id="{59318AF0-19F2-4B3F-B46D-8ECD49257100}"/>
              </a:ext>
            </a:extLst>
          </p:cNvPr>
          <p:cNvSpPr txBox="1">
            <a:spLocks/>
          </p:cNvSpPr>
          <p:nvPr/>
        </p:nvSpPr>
        <p:spPr>
          <a:xfrm>
            <a:off x="684212" y="1460500"/>
            <a:ext cx="10820400" cy="5222107"/>
          </a:xfrm>
          <a:prstGeom prst="rect">
            <a:avLst/>
          </a:prstGeom>
        </p:spPr>
        <p:txBody>
          <a:bodyPr vert="horz" lIns="91440" tIns="45720" rIns="91440" bIns="45720" rtlCol="0" anchor="t">
            <a:normAutofit fontScale="92500"/>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r>
              <a:rPr lang="es-ES" b="1" dirty="0"/>
              <a:t>El Congreso Federal está integrado por el Senado y por la Cámara de Representantes, y es el único con facultad de elaborar leyes que rigen para todo el Estado Federal dentro de sus competencias Federales.</a:t>
            </a:r>
            <a:endParaRPr lang="es-BO" b="1" dirty="0"/>
          </a:p>
          <a:p>
            <a:r>
              <a:rPr lang="es-ES" b="1" dirty="0"/>
              <a:t>El Senado. Es la Cámara alta del Congreso y se compone de cuatro senadores por cada departamento federado, elegidos por un periodo de cinco años. Se elige por voto directo y secreto.</a:t>
            </a:r>
            <a:endParaRPr lang="es-BO" b="1" dirty="0"/>
          </a:p>
          <a:p>
            <a:r>
              <a:rPr lang="es-ES" b="1" dirty="0"/>
              <a:t>El presidente del Senado, por disposición constitucional, es el vicepresidente del gobierno. No tiene voto sino en caso de empate</a:t>
            </a:r>
            <a:endParaRPr lang="es-BO" b="1" dirty="0"/>
          </a:p>
          <a:p>
            <a:r>
              <a:rPr lang="es-ES" b="1" dirty="0"/>
              <a:t>La Cámara de Representantes, es la Cámara baja del Congreso y se compone de 130 miembros, elegidos por un periodo de cinco años. Afirma el principio de representación poblacional del Congreso, al elegir a sus miembros de acuerdo con la  población de cada uno de los departamentos federados, los cuales se efectuarán de acuerdo a representatividad de los diversos distritos electorales, considerando los Censos de población federal, que habrán de llevarse a cabo cada diez años, o por la proyección inter censal en concordancia a los censos de cada Departamento Federado. La elección de los representantes se hará de acuerdo a Ley.</a:t>
            </a:r>
            <a:endParaRPr lang="es-BO" b="1" dirty="0"/>
          </a:p>
        </p:txBody>
      </p:sp>
    </p:spTree>
    <p:extLst>
      <p:ext uri="{BB962C8B-B14F-4D97-AF65-F5344CB8AC3E}">
        <p14:creationId xmlns:p14="http://schemas.microsoft.com/office/powerpoint/2010/main" val="4169318818"/>
      </p:ext>
    </p:extLst>
  </p:cSld>
  <p:clrMapOvr>
    <a:masterClrMapping/>
  </p:clrMapOvr>
  <mc:AlternateContent xmlns:mc="http://schemas.openxmlformats.org/markup-compatibility/2006" xmlns:p14="http://schemas.microsoft.com/office/powerpoint/2010/main">
    <mc:Choice Requires="p14">
      <p:transition spd="slow" p14:dur="800">
        <p14:flythrough dir="out"/>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DEFB63F8-3B1C-4832-962A-D4A7BF19DC34}"/>
              </a:ext>
            </a:extLst>
          </p:cNvPr>
          <p:cNvSpPr>
            <a:spLocks noGrp="1"/>
          </p:cNvSpPr>
          <p:nvPr>
            <p:ph type="title"/>
          </p:nvPr>
        </p:nvSpPr>
        <p:spPr>
          <a:xfrm>
            <a:off x="684212" y="175393"/>
            <a:ext cx="8534400" cy="872357"/>
          </a:xfrm>
        </p:spPr>
        <p:txBody>
          <a:bodyPr/>
          <a:lstStyle/>
          <a:p>
            <a:r>
              <a:rPr lang="es-ES" dirty="0"/>
              <a:t>CONSTITUCIÓN FEDERAL DE BOLIVIA</a:t>
            </a:r>
            <a:endParaRPr lang="es-BO" dirty="0"/>
          </a:p>
        </p:txBody>
      </p:sp>
      <p:sp>
        <p:nvSpPr>
          <p:cNvPr id="7" name="Subtítulo 4">
            <a:extLst>
              <a:ext uri="{FF2B5EF4-FFF2-40B4-BE49-F238E27FC236}">
                <a16:creationId xmlns:a16="http://schemas.microsoft.com/office/drawing/2014/main" id="{59318AF0-19F2-4B3F-B46D-8ECD49257100}"/>
              </a:ext>
            </a:extLst>
          </p:cNvPr>
          <p:cNvSpPr txBox="1">
            <a:spLocks/>
          </p:cNvSpPr>
          <p:nvPr/>
        </p:nvSpPr>
        <p:spPr>
          <a:xfrm>
            <a:off x="684212" y="1047750"/>
            <a:ext cx="10820400" cy="5634857"/>
          </a:xfrm>
          <a:prstGeom prst="rect">
            <a:avLst/>
          </a:prstGeom>
        </p:spPr>
        <p:txBody>
          <a:bodyPr vert="horz" lIns="91440" tIns="45720" rIns="91440" bIns="45720" rtlCol="0" anchor="t">
            <a:normAutofit fontScale="92500"/>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r>
              <a:rPr lang="es-ES" sz="2800" b="1" dirty="0"/>
              <a:t>I. Para ser candidato al poder legislativo, se requiere ser ciudadano boliviano, contar con veinticinco años de edad cumplidos al momento de la elección y haber residido de forma permanente al menos dos años inmediatamente anteriores a la elección en la circunscripción correspondiente, salvo razones de exilio, así como haber tributado al estado. Las sesiones ordinarias del Congreso serán inauguradas el 6 de agosto de cada año.</a:t>
            </a:r>
            <a:endParaRPr lang="es-BO" sz="2800" b="1" dirty="0"/>
          </a:p>
          <a:p>
            <a:r>
              <a:rPr lang="es-ES" sz="2800" b="1" dirty="0"/>
              <a:t>II. Pueden ser reelectos únicamente para su cámara por una sola vez de manera continua o discontinua. El mandato de parlamentarios se pierde por fallecimiento, renuncia, revocatoria de mandato o sentencia condenatoria ejecutoriada en causas penales.</a:t>
            </a:r>
            <a:endParaRPr lang="es-BO" sz="2800" b="1" dirty="0"/>
          </a:p>
          <a:p>
            <a:r>
              <a:rPr lang="es-ES" sz="2800" b="1" dirty="0"/>
              <a:t>III.	Las atribuciones del Congreso es elaborar leyes.</a:t>
            </a:r>
            <a:endParaRPr lang="es-BO" sz="2800" b="1" dirty="0"/>
          </a:p>
        </p:txBody>
      </p:sp>
    </p:spTree>
    <p:extLst>
      <p:ext uri="{BB962C8B-B14F-4D97-AF65-F5344CB8AC3E}">
        <p14:creationId xmlns:p14="http://schemas.microsoft.com/office/powerpoint/2010/main" val="241655122"/>
      </p:ext>
    </p:extLst>
  </p:cSld>
  <p:clrMapOvr>
    <a:masterClrMapping/>
  </p:clrMapOvr>
  <mc:AlternateContent xmlns:mc="http://schemas.openxmlformats.org/markup-compatibility/2006" xmlns:p14="http://schemas.microsoft.com/office/powerpoint/2010/main">
    <mc:Choice Requires="p14">
      <p:transition spd="slow" p14:dur="1600">
        <p14:conveyor dir="r"/>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DEFB63F8-3B1C-4832-962A-D4A7BF19DC34}"/>
              </a:ext>
            </a:extLst>
          </p:cNvPr>
          <p:cNvSpPr>
            <a:spLocks noGrp="1"/>
          </p:cNvSpPr>
          <p:nvPr>
            <p:ph type="title"/>
          </p:nvPr>
        </p:nvSpPr>
        <p:spPr>
          <a:xfrm>
            <a:off x="684212" y="175393"/>
            <a:ext cx="8534400" cy="872357"/>
          </a:xfrm>
        </p:spPr>
        <p:txBody>
          <a:bodyPr/>
          <a:lstStyle/>
          <a:p>
            <a:r>
              <a:rPr lang="es-ES" dirty="0"/>
              <a:t>CONSTITUCIÓN FEDERAL DE BOLIVIA</a:t>
            </a:r>
            <a:endParaRPr lang="es-BO" dirty="0"/>
          </a:p>
        </p:txBody>
      </p:sp>
      <p:sp>
        <p:nvSpPr>
          <p:cNvPr id="7" name="Subtítulo 4">
            <a:extLst>
              <a:ext uri="{FF2B5EF4-FFF2-40B4-BE49-F238E27FC236}">
                <a16:creationId xmlns:a16="http://schemas.microsoft.com/office/drawing/2014/main" id="{59318AF0-19F2-4B3F-B46D-8ECD49257100}"/>
              </a:ext>
            </a:extLst>
          </p:cNvPr>
          <p:cNvSpPr txBox="1">
            <a:spLocks/>
          </p:cNvSpPr>
          <p:nvPr/>
        </p:nvSpPr>
        <p:spPr>
          <a:xfrm>
            <a:off x="684212" y="1047750"/>
            <a:ext cx="10820400" cy="5634857"/>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r>
              <a:rPr lang="es-ES" sz="2800" b="1" dirty="0"/>
              <a:t>IV. Tienen la facultad de iniciativa legislativa, para su tratamiento obligatorio en el Congreso:</a:t>
            </a:r>
            <a:endParaRPr lang="es-BO" sz="2800" b="1" dirty="0"/>
          </a:p>
          <a:p>
            <a:pPr marL="514350" indent="-514350">
              <a:buFont typeface="+mj-lt"/>
              <a:buAutoNum type="alphaLcParenR"/>
            </a:pPr>
            <a:r>
              <a:rPr lang="es-ES" sz="3200" b="1" dirty="0"/>
              <a:t>Los ciudadanos;</a:t>
            </a:r>
            <a:endParaRPr lang="es-BO" sz="3200" b="1" dirty="0"/>
          </a:p>
          <a:p>
            <a:pPr marL="514350" indent="-514350">
              <a:buFont typeface="+mj-lt"/>
              <a:buAutoNum type="alphaLcParenR"/>
            </a:pPr>
            <a:r>
              <a:rPr lang="es-ES" sz="3200" b="1" dirty="0"/>
              <a:t>Los parlamentarios en cada una de sus Cámaras;</a:t>
            </a:r>
            <a:endParaRPr lang="es-BO" sz="3200" b="1" dirty="0"/>
          </a:p>
          <a:p>
            <a:pPr marL="514350" indent="-514350">
              <a:buFont typeface="+mj-lt"/>
              <a:buAutoNum type="alphaLcParenR"/>
            </a:pPr>
            <a:r>
              <a:rPr lang="es-ES" sz="3200" b="1" dirty="0"/>
              <a:t>El Poder Ejecutivo;</a:t>
            </a:r>
            <a:endParaRPr lang="es-BO" sz="3200" b="1" dirty="0"/>
          </a:p>
          <a:p>
            <a:pPr marL="514350" indent="-514350">
              <a:buFont typeface="+mj-lt"/>
              <a:buAutoNum type="alphaLcParenR"/>
            </a:pPr>
            <a:r>
              <a:rPr lang="es-ES" sz="3200" b="1" dirty="0"/>
              <a:t>El Tribunal Supremo, en el caso de iniciativas relacionadas con la administración de Justicia;</a:t>
            </a:r>
            <a:endParaRPr lang="es-BO" sz="3200" b="1" dirty="0"/>
          </a:p>
          <a:p>
            <a:pPr marL="514350" indent="-514350">
              <a:buFont typeface="+mj-lt"/>
              <a:buAutoNum type="alphaLcParenR"/>
            </a:pPr>
            <a:r>
              <a:rPr lang="es-ES" sz="3200" b="1" dirty="0"/>
              <a:t>Los gobiernos de los Estados.</a:t>
            </a:r>
            <a:endParaRPr lang="es-BO" sz="3200" b="1" dirty="0"/>
          </a:p>
          <a:p>
            <a:endParaRPr lang="es-BO" sz="3600" b="1" dirty="0"/>
          </a:p>
        </p:txBody>
      </p:sp>
    </p:spTree>
    <p:extLst>
      <p:ext uri="{BB962C8B-B14F-4D97-AF65-F5344CB8AC3E}">
        <p14:creationId xmlns:p14="http://schemas.microsoft.com/office/powerpoint/2010/main" val="2879617760"/>
      </p:ext>
    </p:extLst>
  </p:cSld>
  <p:clrMapOvr>
    <a:masterClrMapping/>
  </p:clrMapOvr>
  <p:transition spd="slow">
    <p:push/>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DEFB63F8-3B1C-4832-962A-D4A7BF19DC34}"/>
              </a:ext>
            </a:extLst>
          </p:cNvPr>
          <p:cNvSpPr>
            <a:spLocks noGrp="1"/>
          </p:cNvSpPr>
          <p:nvPr>
            <p:ph type="title"/>
          </p:nvPr>
        </p:nvSpPr>
        <p:spPr>
          <a:xfrm>
            <a:off x="684212" y="175393"/>
            <a:ext cx="8534400" cy="872357"/>
          </a:xfrm>
        </p:spPr>
        <p:txBody>
          <a:bodyPr/>
          <a:lstStyle/>
          <a:p>
            <a:r>
              <a:rPr lang="es-ES" dirty="0"/>
              <a:t>CONSTITUCIÓN FEDERAL DE BOLIVIA</a:t>
            </a:r>
            <a:endParaRPr lang="es-BO" dirty="0"/>
          </a:p>
        </p:txBody>
      </p:sp>
      <p:sp>
        <p:nvSpPr>
          <p:cNvPr id="6" name="Subtítulo 4">
            <a:extLst>
              <a:ext uri="{FF2B5EF4-FFF2-40B4-BE49-F238E27FC236}">
                <a16:creationId xmlns:a16="http://schemas.microsoft.com/office/drawing/2014/main" id="{AD7ADE0E-A2C9-479A-8DA8-BCCFB822FE17}"/>
              </a:ext>
            </a:extLst>
          </p:cNvPr>
          <p:cNvSpPr txBox="1">
            <a:spLocks/>
          </p:cNvSpPr>
          <p:nvPr/>
        </p:nvSpPr>
        <p:spPr>
          <a:xfrm>
            <a:off x="684212" y="920750"/>
            <a:ext cx="10820400" cy="1098550"/>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r>
              <a:rPr lang="es-ES" sz="2800" b="1" dirty="0">
                <a:solidFill>
                  <a:srgbClr val="00B0F0"/>
                </a:solidFill>
              </a:rPr>
              <a:t>Artículo 7. PODER EJECUTIVO</a:t>
            </a:r>
            <a:endParaRPr lang="es-BO" sz="2800" b="1" dirty="0">
              <a:solidFill>
                <a:srgbClr val="00B0F0"/>
              </a:solidFill>
            </a:endParaRPr>
          </a:p>
        </p:txBody>
      </p:sp>
      <p:sp>
        <p:nvSpPr>
          <p:cNvPr id="7" name="Subtítulo 4">
            <a:extLst>
              <a:ext uri="{FF2B5EF4-FFF2-40B4-BE49-F238E27FC236}">
                <a16:creationId xmlns:a16="http://schemas.microsoft.com/office/drawing/2014/main" id="{59318AF0-19F2-4B3F-B46D-8ECD49257100}"/>
              </a:ext>
            </a:extLst>
          </p:cNvPr>
          <p:cNvSpPr txBox="1">
            <a:spLocks/>
          </p:cNvSpPr>
          <p:nvPr/>
        </p:nvSpPr>
        <p:spPr>
          <a:xfrm>
            <a:off x="684212" y="1460500"/>
            <a:ext cx="10820400" cy="5222107"/>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r>
              <a:rPr lang="es-ES" sz="2400" b="1" dirty="0"/>
              <a:t>De la elección presidencial</a:t>
            </a:r>
            <a:endParaRPr lang="es-BO" sz="2400" b="1" dirty="0"/>
          </a:p>
          <a:p>
            <a:r>
              <a:rPr lang="es-ES" sz="2400" b="1" dirty="0"/>
              <a:t>El presidente junto al vicepresidente es elegido mediante el colegio electoral conformado por un cuerpo de electores cuyo número de miembros es igual al número de Parlamentarios y Senadores.</a:t>
            </a:r>
            <a:endParaRPr lang="es-BO" sz="2400" b="1" dirty="0"/>
          </a:p>
          <a:p>
            <a:r>
              <a:rPr lang="es-ES" sz="2400" b="1" dirty="0"/>
              <a:t>I.	Primarias</a:t>
            </a:r>
            <a:endParaRPr lang="es-BO" sz="2400" b="1" dirty="0"/>
          </a:p>
          <a:p>
            <a:pPr marL="457200" indent="-457200">
              <a:buFont typeface="+mj-lt"/>
              <a:buAutoNum type="alphaLcParenR"/>
            </a:pPr>
            <a:r>
              <a:rPr lang="es-ES" sz="2400" b="1" dirty="0"/>
              <a:t>Son las elecciones internas del partido para elegir a los candidatos a Presidente.</a:t>
            </a:r>
            <a:endParaRPr lang="es-BO" sz="2400" b="1" dirty="0"/>
          </a:p>
          <a:p>
            <a:pPr marL="457200" indent="-457200">
              <a:buFont typeface="+mj-lt"/>
              <a:buAutoNum type="alphaLcParenR"/>
            </a:pPr>
            <a:r>
              <a:rPr lang="es-ES" sz="2400" b="1" dirty="0"/>
              <a:t>En Asambleas eligen a sus delegados</a:t>
            </a:r>
            <a:endParaRPr lang="es-BO" sz="2400" b="1" dirty="0"/>
          </a:p>
          <a:p>
            <a:pPr marL="457200" indent="-457200">
              <a:buFont typeface="+mj-lt"/>
              <a:buAutoNum type="alphaLcParenR"/>
            </a:pPr>
            <a:r>
              <a:rPr lang="es-ES" sz="2400" b="1" dirty="0"/>
              <a:t>Se elige un delgado por distrito de cada Departamento</a:t>
            </a:r>
            <a:endParaRPr lang="es-BO" sz="2400" b="1" dirty="0"/>
          </a:p>
          <a:p>
            <a:r>
              <a:rPr lang="es-ES" sz="2400" b="1" dirty="0"/>
              <a:t>II.	Convenciones</a:t>
            </a:r>
            <a:endParaRPr lang="es-BO" sz="2400" b="1" dirty="0"/>
          </a:p>
          <a:p>
            <a:pPr marL="457200" indent="-457200">
              <a:buFont typeface="+mj-lt"/>
              <a:buAutoNum type="alphaLcParenR"/>
            </a:pPr>
            <a:r>
              <a:rPr lang="es-ES" sz="2400" b="1" dirty="0"/>
              <a:t>Eligen y ratifican quien será el candidato a presidente de su partido</a:t>
            </a:r>
            <a:endParaRPr lang="es-BO" sz="2400" b="1" dirty="0"/>
          </a:p>
        </p:txBody>
      </p:sp>
    </p:spTree>
    <p:extLst>
      <p:ext uri="{BB962C8B-B14F-4D97-AF65-F5344CB8AC3E}">
        <p14:creationId xmlns:p14="http://schemas.microsoft.com/office/powerpoint/2010/main" val="1427635699"/>
      </p:ext>
    </p:extLst>
  </p:cSld>
  <p:clrMapOvr>
    <a:masterClrMapping/>
  </p:clrMapOvr>
  <mc:AlternateContent xmlns:mc="http://schemas.openxmlformats.org/markup-compatibility/2006" xmlns:p14="http://schemas.microsoft.com/office/powerpoint/2010/main">
    <mc:Choice Requires="p14">
      <p:transition spd="slow" p14:dur="1600">
        <p14:prism dir="d" isContent="1"/>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DEFB63F8-3B1C-4832-962A-D4A7BF19DC34}"/>
              </a:ext>
            </a:extLst>
          </p:cNvPr>
          <p:cNvSpPr>
            <a:spLocks noGrp="1"/>
          </p:cNvSpPr>
          <p:nvPr>
            <p:ph type="title"/>
          </p:nvPr>
        </p:nvSpPr>
        <p:spPr>
          <a:xfrm>
            <a:off x="684212" y="175393"/>
            <a:ext cx="8534400" cy="872357"/>
          </a:xfrm>
        </p:spPr>
        <p:txBody>
          <a:bodyPr/>
          <a:lstStyle/>
          <a:p>
            <a:r>
              <a:rPr lang="es-ES" dirty="0"/>
              <a:t>CONSTITUCIÓN FEDERAL DE BOLIVIA</a:t>
            </a:r>
            <a:endParaRPr lang="es-BO" dirty="0"/>
          </a:p>
        </p:txBody>
      </p:sp>
      <p:sp>
        <p:nvSpPr>
          <p:cNvPr id="7" name="Subtítulo 4">
            <a:extLst>
              <a:ext uri="{FF2B5EF4-FFF2-40B4-BE49-F238E27FC236}">
                <a16:creationId xmlns:a16="http://schemas.microsoft.com/office/drawing/2014/main" id="{59318AF0-19F2-4B3F-B46D-8ECD49257100}"/>
              </a:ext>
            </a:extLst>
          </p:cNvPr>
          <p:cNvSpPr txBox="1">
            <a:spLocks/>
          </p:cNvSpPr>
          <p:nvPr/>
        </p:nvSpPr>
        <p:spPr>
          <a:xfrm>
            <a:off x="684212" y="1193800"/>
            <a:ext cx="10820400" cy="5488807"/>
          </a:xfrm>
          <a:prstGeom prst="rect">
            <a:avLst/>
          </a:prstGeom>
        </p:spPr>
        <p:txBody>
          <a:bodyPr vert="horz" lIns="91440" tIns="45720" rIns="91440" bIns="45720" rtlCol="0" anchor="t">
            <a:normAutofit fontScale="92500" lnSpcReduction="10000"/>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r>
              <a:rPr lang="es-ES" sz="2800" b="1" dirty="0"/>
              <a:t>III.	Elecciones generales.</a:t>
            </a:r>
            <a:endParaRPr lang="es-BO" sz="2800" b="1" dirty="0"/>
          </a:p>
          <a:p>
            <a:r>
              <a:rPr lang="es-ES" sz="2800" b="1" dirty="0"/>
              <a:t>Cada 5 años eligen al Presidente, los electores que fueron elegidos por el voto directo del pueblo en cada uno de los departamentos. Deciden quién será el presidente con 84 votos. En caso de no cumplir con lo establecido será el congreso que defina por mayoría absoluta</a:t>
            </a:r>
            <a:endParaRPr lang="es-BO" sz="2800" b="1" dirty="0"/>
          </a:p>
          <a:p>
            <a:r>
              <a:rPr lang="es-ES" sz="2800" b="1" dirty="0"/>
              <a:t>En su calidad de Jefe de Estado, comanda las Fuerzas Armadas, dirige las Relaciones Internacionales de los Estados de Bolivia, firma los Tratados Internacionales, previa aprobación del Senado.</a:t>
            </a:r>
          </a:p>
          <a:p>
            <a:r>
              <a:rPr lang="es-ES" sz="2800" b="1" dirty="0"/>
              <a:t>IV. El derecho al veto</a:t>
            </a:r>
            <a:endParaRPr lang="es-BO" sz="2800" b="1" dirty="0"/>
          </a:p>
          <a:p>
            <a:r>
              <a:rPr lang="es-ES" sz="2800" b="1" dirty="0"/>
              <a:t>El presidente tiene el derecho de veto sobre las leyes aprobadas por el Congreso, el cual puede ser superado por una mayoría calificada de los dos tercios en cada cámara.</a:t>
            </a:r>
            <a:endParaRPr lang="es-BO" sz="2800" b="1" dirty="0"/>
          </a:p>
          <a:p>
            <a:endParaRPr lang="es-BO" sz="2800" b="1" dirty="0"/>
          </a:p>
        </p:txBody>
      </p:sp>
    </p:spTree>
    <p:extLst>
      <p:ext uri="{BB962C8B-B14F-4D97-AF65-F5344CB8AC3E}">
        <p14:creationId xmlns:p14="http://schemas.microsoft.com/office/powerpoint/2010/main" val="2834378972"/>
      </p:ext>
    </p:extLst>
  </p:cSld>
  <p:clrMapOvr>
    <a:masterClrMapping/>
  </p:clrMapOvr>
  <mc:AlternateContent xmlns:mc="http://schemas.openxmlformats.org/markup-compatibility/2006" xmlns:p14="http://schemas.microsoft.com/office/powerpoint/2010/main">
    <mc:Choice Requires="p14">
      <p:transition spd="slow" p14:dur="900">
        <p14:flythrough hasBounce="1"/>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DEFB63F8-3B1C-4832-962A-D4A7BF19DC34}"/>
              </a:ext>
            </a:extLst>
          </p:cNvPr>
          <p:cNvSpPr>
            <a:spLocks noGrp="1"/>
          </p:cNvSpPr>
          <p:nvPr>
            <p:ph type="title"/>
          </p:nvPr>
        </p:nvSpPr>
        <p:spPr>
          <a:xfrm>
            <a:off x="684212" y="175393"/>
            <a:ext cx="8534400" cy="872357"/>
          </a:xfrm>
        </p:spPr>
        <p:txBody>
          <a:bodyPr/>
          <a:lstStyle/>
          <a:p>
            <a:r>
              <a:rPr lang="es-ES" dirty="0"/>
              <a:t>CONSTITUCIÓN FEDERAL DE BOLIVIA</a:t>
            </a:r>
            <a:endParaRPr lang="es-BO" dirty="0"/>
          </a:p>
        </p:txBody>
      </p:sp>
      <p:sp>
        <p:nvSpPr>
          <p:cNvPr id="7" name="Subtítulo 4">
            <a:extLst>
              <a:ext uri="{FF2B5EF4-FFF2-40B4-BE49-F238E27FC236}">
                <a16:creationId xmlns:a16="http://schemas.microsoft.com/office/drawing/2014/main" id="{59318AF0-19F2-4B3F-B46D-8ECD49257100}"/>
              </a:ext>
            </a:extLst>
          </p:cNvPr>
          <p:cNvSpPr txBox="1">
            <a:spLocks/>
          </p:cNvSpPr>
          <p:nvPr/>
        </p:nvSpPr>
        <p:spPr>
          <a:xfrm>
            <a:off x="684212" y="1193800"/>
            <a:ext cx="10820400" cy="5488807"/>
          </a:xfrm>
          <a:prstGeom prst="rect">
            <a:avLst/>
          </a:prstGeom>
        </p:spPr>
        <p:txBody>
          <a:bodyPr vert="horz" lIns="91440" tIns="45720" rIns="91440" bIns="45720" rtlCol="0" anchor="t">
            <a:normAutofit lnSpcReduction="10000"/>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r>
              <a:rPr lang="es-ES" sz="2400" b="1" dirty="0"/>
              <a:t>IV.	Los ministros de Estado</a:t>
            </a:r>
            <a:endParaRPr lang="es-BO" sz="2400" b="1" dirty="0"/>
          </a:p>
          <a:p>
            <a:r>
              <a:rPr lang="es-ES" sz="2400" b="1" dirty="0"/>
              <a:t>Son servidores públicos y conforman el Poder Ejecutivo con el presidente y vicepresidente, son elegidos por el presidente con consentimiento del senado y sus determinaciones adoptadas en consejo de ministros son de responsabilidad solidaria.</a:t>
            </a:r>
            <a:endParaRPr lang="es-BO" sz="2400" b="1" dirty="0"/>
          </a:p>
          <a:p>
            <a:r>
              <a:rPr lang="es-ES" sz="2400" b="1" dirty="0"/>
              <a:t>Para ser designado ministro de Estado se requiere tener cumplidos treinta y cinco años al día del nombramiento, ser profesional, no formar parte del Congreso, no podrá ser designado como ministro de Estado la persona que, en forma directa o como representante legal de persona jurídica, tenga contratos pendientes de su cumplimiento o deudas ejecutoriadas con el Estado, no ser cónyuge ni pariente consanguíneo o afín dentro del segundo grado de quienes se hallaren en ejercicio de la Presidencia o la Vicepresidencia del Estado y haber tributado de forma directa al Servicio de Impuestos Nacionales al menos cinco años antes de su postulación.</a:t>
            </a:r>
            <a:endParaRPr lang="es-BO" sz="2400" b="1" dirty="0"/>
          </a:p>
          <a:p>
            <a:endParaRPr lang="es-BO" sz="3200" b="1" dirty="0"/>
          </a:p>
        </p:txBody>
      </p:sp>
    </p:spTree>
    <p:extLst>
      <p:ext uri="{BB962C8B-B14F-4D97-AF65-F5344CB8AC3E}">
        <p14:creationId xmlns:p14="http://schemas.microsoft.com/office/powerpoint/2010/main" val="3371159427"/>
      </p:ext>
    </p:extLst>
  </p:cSld>
  <p:clrMapOvr>
    <a:masterClrMapping/>
  </p:clrMapOvr>
  <mc:AlternateContent xmlns:mc="http://schemas.openxmlformats.org/markup-compatibility/2006" xmlns:p14="http://schemas.microsoft.com/office/powerpoint/2010/main">
    <mc:Choice Requires="p14">
      <p:transition spd="slow" p14:dur="1600">
        <p14:prism dir="u" isContent="1" isInverted="1"/>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DEFB63F8-3B1C-4832-962A-D4A7BF19DC34}"/>
              </a:ext>
            </a:extLst>
          </p:cNvPr>
          <p:cNvSpPr>
            <a:spLocks noGrp="1"/>
          </p:cNvSpPr>
          <p:nvPr>
            <p:ph type="title"/>
          </p:nvPr>
        </p:nvSpPr>
        <p:spPr>
          <a:xfrm>
            <a:off x="684212" y="175393"/>
            <a:ext cx="8534400" cy="872357"/>
          </a:xfrm>
        </p:spPr>
        <p:txBody>
          <a:bodyPr/>
          <a:lstStyle/>
          <a:p>
            <a:r>
              <a:rPr lang="es-ES" dirty="0"/>
              <a:t>CONSTITUCIÓN FEDERAL DE BOLIVIA</a:t>
            </a:r>
            <a:endParaRPr lang="es-BO" dirty="0"/>
          </a:p>
        </p:txBody>
      </p:sp>
      <p:sp>
        <p:nvSpPr>
          <p:cNvPr id="6" name="Subtítulo 4">
            <a:extLst>
              <a:ext uri="{FF2B5EF4-FFF2-40B4-BE49-F238E27FC236}">
                <a16:creationId xmlns:a16="http://schemas.microsoft.com/office/drawing/2014/main" id="{AD7ADE0E-A2C9-479A-8DA8-BCCFB822FE17}"/>
              </a:ext>
            </a:extLst>
          </p:cNvPr>
          <p:cNvSpPr txBox="1">
            <a:spLocks/>
          </p:cNvSpPr>
          <p:nvPr/>
        </p:nvSpPr>
        <p:spPr>
          <a:xfrm>
            <a:off x="684212" y="920750"/>
            <a:ext cx="10820400" cy="1098550"/>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r>
              <a:rPr lang="es-ES" sz="2800" b="1" dirty="0">
                <a:solidFill>
                  <a:srgbClr val="00B0F0"/>
                </a:solidFill>
              </a:rPr>
              <a:t>Artículo 8. CONTRALORIA GENERAL DEL ESTADO FEDERAL</a:t>
            </a:r>
            <a:endParaRPr lang="es-BO" sz="2800" b="1" dirty="0">
              <a:solidFill>
                <a:srgbClr val="00B0F0"/>
              </a:solidFill>
            </a:endParaRPr>
          </a:p>
        </p:txBody>
      </p:sp>
      <p:sp>
        <p:nvSpPr>
          <p:cNvPr id="7" name="Subtítulo 4">
            <a:extLst>
              <a:ext uri="{FF2B5EF4-FFF2-40B4-BE49-F238E27FC236}">
                <a16:creationId xmlns:a16="http://schemas.microsoft.com/office/drawing/2014/main" id="{59318AF0-19F2-4B3F-B46D-8ECD49257100}"/>
              </a:ext>
            </a:extLst>
          </p:cNvPr>
          <p:cNvSpPr txBox="1">
            <a:spLocks/>
          </p:cNvSpPr>
          <p:nvPr/>
        </p:nvSpPr>
        <p:spPr>
          <a:xfrm>
            <a:off x="684212" y="1460500"/>
            <a:ext cx="10820400" cy="5222107"/>
          </a:xfrm>
          <a:prstGeom prst="rect">
            <a:avLst/>
          </a:prstGeom>
        </p:spPr>
        <p:txBody>
          <a:bodyPr vert="horz" lIns="91440" tIns="45720" rIns="91440" bIns="45720" rtlCol="0" anchor="t">
            <a:normAutofit fontScale="92500" lnSpcReduction="10000"/>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r>
              <a:rPr lang="es-ES" sz="2800" b="1" dirty="0"/>
              <a:t>I.	La Contraloría General del Estado Federal es la institución técnica que ejerce la función de control de la administración de las entidades públicas y de aquellas en las que el Estado Federal, o los departamentos federales tengan participación o interés económico. La Contraloría está facultada para determinar indicios de responsabilidad administrativa, ejecutiva, civil y penal; tiene autonomía funcional, financiera, administrativa y organizativa.</a:t>
            </a:r>
            <a:endParaRPr lang="es-BO" sz="2800" b="1" dirty="0"/>
          </a:p>
          <a:p>
            <a:r>
              <a:rPr lang="es-ES" sz="2800" b="1" dirty="0"/>
              <a:t>II.	El Contralor General es designado por el Congreso de una terna propuesta por el poder ejecutivo por cinco años.</a:t>
            </a:r>
            <a:endParaRPr lang="es-BO" sz="2800" b="1" dirty="0"/>
          </a:p>
          <a:p>
            <a:r>
              <a:rPr lang="es-ES" sz="2800" b="1" dirty="0"/>
              <a:t>III.	Cada departamento federado enviará su representante al ejecutivo un nombre como candidato a Contralor General Federal.</a:t>
            </a:r>
            <a:endParaRPr lang="es-BO" sz="2800" b="1" dirty="0"/>
          </a:p>
        </p:txBody>
      </p:sp>
    </p:spTree>
    <p:extLst>
      <p:ext uri="{BB962C8B-B14F-4D97-AF65-F5344CB8AC3E}">
        <p14:creationId xmlns:p14="http://schemas.microsoft.com/office/powerpoint/2010/main" val="1243800673"/>
      </p:ext>
    </p:extLst>
  </p:cSld>
  <p:clrMapOvr>
    <a:masterClrMapping/>
  </p:clrMapOvr>
  <mc:AlternateContent xmlns:mc="http://schemas.openxmlformats.org/markup-compatibility/2006" xmlns:p14="http://schemas.microsoft.com/office/powerpoint/2010/main">
    <mc:Choice Requires="p14">
      <p:transition spd="slow" p14:dur="1300">
        <p14:pan dir="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1B1317B1-584B-48D8-928A-BFA024AA021C}"/>
              </a:ext>
            </a:extLst>
          </p:cNvPr>
          <p:cNvSpPr>
            <a:spLocks noGrp="1"/>
          </p:cNvSpPr>
          <p:nvPr>
            <p:ph type="title"/>
          </p:nvPr>
        </p:nvSpPr>
        <p:spPr>
          <a:xfrm>
            <a:off x="684212" y="360698"/>
            <a:ext cx="8534400" cy="844647"/>
          </a:xfrm>
        </p:spPr>
        <p:txBody>
          <a:bodyPr/>
          <a:lstStyle/>
          <a:p>
            <a:r>
              <a:rPr lang="es-ES" dirty="0"/>
              <a:t>PREAMBULO</a:t>
            </a:r>
            <a:endParaRPr lang="es-BO" dirty="0"/>
          </a:p>
        </p:txBody>
      </p:sp>
      <p:sp>
        <p:nvSpPr>
          <p:cNvPr id="5" name="Subtítulo 4">
            <a:extLst>
              <a:ext uri="{FF2B5EF4-FFF2-40B4-BE49-F238E27FC236}">
                <a16:creationId xmlns:a16="http://schemas.microsoft.com/office/drawing/2014/main" id="{0472734F-090A-4FDB-BAFB-064CDB9695DB}"/>
              </a:ext>
            </a:extLst>
          </p:cNvPr>
          <p:cNvSpPr>
            <a:spLocks noGrp="1"/>
          </p:cNvSpPr>
          <p:nvPr>
            <p:ph type="subTitle" idx="1"/>
          </p:nvPr>
        </p:nvSpPr>
        <p:spPr>
          <a:xfrm>
            <a:off x="684212" y="1205345"/>
            <a:ext cx="10440988" cy="5291957"/>
          </a:xfrm>
        </p:spPr>
        <p:txBody>
          <a:bodyPr>
            <a:normAutofit/>
          </a:bodyPr>
          <a:lstStyle/>
          <a:p>
            <a:r>
              <a:rPr lang="es-ES" sz="2800" b="1" dirty="0"/>
              <a:t>Todos los hombres nacen iguales. El creador nos ha concedido algunos derechos inalienables, el derecho a la vida y la búsqueda la felicidad.</a:t>
            </a:r>
            <a:endParaRPr lang="es-BO" sz="2800" b="1" dirty="0"/>
          </a:p>
          <a:p>
            <a:r>
              <a:rPr lang="es-ES" sz="2800" b="1" dirty="0"/>
              <a:t>El pueblo establece un pacto social con los gobiernos para garantizar los principios de unidad, libertad, justicia, igualdad, solidaridad.</a:t>
            </a:r>
            <a:endParaRPr lang="es-BO" sz="2800" b="1" dirty="0"/>
          </a:p>
          <a:p>
            <a:r>
              <a:rPr lang="es-ES" sz="2800" b="1" dirty="0"/>
              <a:t>Asegurar la estabilidad interna, proporcionar la seguridad de la defensa externa. Promover el bienestar general en honor a los principios y derechos establecidos instituidos por la presente constitución del estado Federal Boliviano.</a:t>
            </a:r>
            <a:endParaRPr lang="es-BO" sz="2800" b="1" dirty="0"/>
          </a:p>
        </p:txBody>
      </p:sp>
    </p:spTree>
    <p:extLst>
      <p:ext uri="{BB962C8B-B14F-4D97-AF65-F5344CB8AC3E}">
        <p14:creationId xmlns:p14="http://schemas.microsoft.com/office/powerpoint/2010/main" val="2361428684"/>
      </p:ext>
    </p:extLst>
  </p:cSld>
  <p:clrMapOvr>
    <a:masterClrMapping/>
  </p:clrMapOvr>
  <p:transition spd="slow">
    <p:cove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DEFB63F8-3B1C-4832-962A-D4A7BF19DC34}"/>
              </a:ext>
            </a:extLst>
          </p:cNvPr>
          <p:cNvSpPr>
            <a:spLocks noGrp="1"/>
          </p:cNvSpPr>
          <p:nvPr>
            <p:ph type="title"/>
          </p:nvPr>
        </p:nvSpPr>
        <p:spPr>
          <a:xfrm>
            <a:off x="684212" y="175393"/>
            <a:ext cx="8534400" cy="872357"/>
          </a:xfrm>
        </p:spPr>
        <p:txBody>
          <a:bodyPr/>
          <a:lstStyle/>
          <a:p>
            <a:r>
              <a:rPr lang="es-ES" dirty="0"/>
              <a:t>CONSTITUCIÓN FEDERAL DE BOLIVIA</a:t>
            </a:r>
            <a:endParaRPr lang="es-BO" dirty="0"/>
          </a:p>
        </p:txBody>
      </p:sp>
      <p:sp>
        <p:nvSpPr>
          <p:cNvPr id="6" name="Subtítulo 4">
            <a:extLst>
              <a:ext uri="{FF2B5EF4-FFF2-40B4-BE49-F238E27FC236}">
                <a16:creationId xmlns:a16="http://schemas.microsoft.com/office/drawing/2014/main" id="{AD7ADE0E-A2C9-479A-8DA8-BCCFB822FE17}"/>
              </a:ext>
            </a:extLst>
          </p:cNvPr>
          <p:cNvSpPr txBox="1">
            <a:spLocks/>
          </p:cNvSpPr>
          <p:nvPr/>
        </p:nvSpPr>
        <p:spPr>
          <a:xfrm>
            <a:off x="684212" y="920750"/>
            <a:ext cx="10820400" cy="539750"/>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r>
              <a:rPr lang="es-ES" sz="2800" b="1" dirty="0">
                <a:solidFill>
                  <a:srgbClr val="00B0F0"/>
                </a:solidFill>
              </a:rPr>
              <a:t>Artículo 9. MINISTERIO PUBLICO</a:t>
            </a:r>
            <a:endParaRPr lang="es-BO" sz="2800" b="1" dirty="0">
              <a:solidFill>
                <a:srgbClr val="00B0F0"/>
              </a:solidFill>
            </a:endParaRPr>
          </a:p>
        </p:txBody>
      </p:sp>
      <p:sp>
        <p:nvSpPr>
          <p:cNvPr id="7" name="Subtítulo 4">
            <a:extLst>
              <a:ext uri="{FF2B5EF4-FFF2-40B4-BE49-F238E27FC236}">
                <a16:creationId xmlns:a16="http://schemas.microsoft.com/office/drawing/2014/main" id="{59318AF0-19F2-4B3F-B46D-8ECD49257100}"/>
              </a:ext>
            </a:extLst>
          </p:cNvPr>
          <p:cNvSpPr txBox="1">
            <a:spLocks/>
          </p:cNvSpPr>
          <p:nvPr/>
        </p:nvSpPr>
        <p:spPr>
          <a:xfrm>
            <a:off x="684212" y="1460500"/>
            <a:ext cx="10820400" cy="5222107"/>
          </a:xfrm>
          <a:prstGeom prst="rect">
            <a:avLst/>
          </a:prstGeom>
        </p:spPr>
        <p:txBody>
          <a:bodyPr vert="horz" lIns="91440" tIns="45720" rIns="91440" bIns="45720" rtlCol="0" anchor="t">
            <a:normAutofit lnSpcReduction="10000"/>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r>
              <a:rPr lang="es-ES" b="1" dirty="0"/>
              <a:t>I.	El Ministerio Público defenderá la legalidad y los intereses generales de la sociedad y ejercerá la acción penal pública. El Ministerio Público tiene autonomía funcional, administrativa y financiera.</a:t>
            </a:r>
            <a:endParaRPr lang="es-BO" b="1" dirty="0"/>
          </a:p>
          <a:p>
            <a:r>
              <a:rPr lang="es-ES" b="1" dirty="0"/>
              <a:t>II.	El Ministerio Público ejercerá sus funciones de acuerdo con los principios de legalidad, oportunidad, objetividad, responsabilidad, autonomía, unidad y jerarquía.</a:t>
            </a:r>
            <a:endParaRPr lang="es-BO" b="1" dirty="0"/>
          </a:p>
          <a:p>
            <a:r>
              <a:rPr lang="es-ES" b="1" dirty="0"/>
              <a:t>III.	El Fiscal General del Estado Federal es la autoridad jerárquica superior del Ministerio Público y ejerce representación en cada Departamento Federado.</a:t>
            </a:r>
            <a:endParaRPr lang="es-BO" b="1" dirty="0"/>
          </a:p>
          <a:p>
            <a:r>
              <a:rPr lang="es-ES" b="1" dirty="0"/>
              <a:t>IV.	El Ministerio Público contará con fiscales de materia y demás fiscales establecidos por la Ley.</a:t>
            </a:r>
            <a:endParaRPr lang="es-BO" b="1" dirty="0"/>
          </a:p>
          <a:p>
            <a:r>
              <a:rPr lang="es-ES" b="1" dirty="0"/>
              <a:t>V.	El Fiscal General del Estado será designado por el presidente y ratificado por el senado con simple mayoría.</a:t>
            </a:r>
            <a:endParaRPr lang="es-BO" b="1" dirty="0"/>
          </a:p>
          <a:p>
            <a:r>
              <a:rPr lang="es-ES" b="1" dirty="0"/>
              <a:t>VI.	El Fiscal General del Estado ejercerá sus funciones por cinco (5) años, sin posibilidad de nueva designación.</a:t>
            </a:r>
            <a:endParaRPr lang="es-BO" b="1" dirty="0"/>
          </a:p>
        </p:txBody>
      </p:sp>
    </p:spTree>
    <p:extLst>
      <p:ext uri="{BB962C8B-B14F-4D97-AF65-F5344CB8AC3E}">
        <p14:creationId xmlns:p14="http://schemas.microsoft.com/office/powerpoint/2010/main" val="337834325"/>
      </p:ext>
    </p:extLst>
  </p:cSld>
  <p:clrMapOvr>
    <a:masterClrMapping/>
  </p:clrMapOvr>
  <mc:AlternateContent xmlns:mc="http://schemas.openxmlformats.org/markup-compatibility/2006" xmlns:p14="http://schemas.microsoft.com/office/powerpoint/2010/main">
    <mc:Choice Requires="p14">
      <p:transition spd="slow" p14:dur="1600">
        <p14:prism dir="u" isContent="1" isInverted="1"/>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DEFB63F8-3B1C-4832-962A-D4A7BF19DC34}"/>
              </a:ext>
            </a:extLst>
          </p:cNvPr>
          <p:cNvSpPr>
            <a:spLocks noGrp="1"/>
          </p:cNvSpPr>
          <p:nvPr>
            <p:ph type="title"/>
          </p:nvPr>
        </p:nvSpPr>
        <p:spPr>
          <a:xfrm>
            <a:off x="684212" y="175393"/>
            <a:ext cx="8534400" cy="872357"/>
          </a:xfrm>
        </p:spPr>
        <p:txBody>
          <a:bodyPr/>
          <a:lstStyle/>
          <a:p>
            <a:r>
              <a:rPr lang="es-ES" dirty="0"/>
              <a:t>CONSTITUCIÓN FEDERAL DE BOLIVIA</a:t>
            </a:r>
            <a:endParaRPr lang="es-BO" dirty="0"/>
          </a:p>
        </p:txBody>
      </p:sp>
      <p:sp>
        <p:nvSpPr>
          <p:cNvPr id="6" name="Subtítulo 4">
            <a:extLst>
              <a:ext uri="{FF2B5EF4-FFF2-40B4-BE49-F238E27FC236}">
                <a16:creationId xmlns:a16="http://schemas.microsoft.com/office/drawing/2014/main" id="{AD7ADE0E-A2C9-479A-8DA8-BCCFB822FE17}"/>
              </a:ext>
            </a:extLst>
          </p:cNvPr>
          <p:cNvSpPr txBox="1">
            <a:spLocks/>
          </p:cNvSpPr>
          <p:nvPr/>
        </p:nvSpPr>
        <p:spPr>
          <a:xfrm>
            <a:off x="684212" y="920750"/>
            <a:ext cx="10820400" cy="539750"/>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r>
              <a:rPr lang="es-ES" sz="2800" b="1" dirty="0">
                <a:solidFill>
                  <a:srgbClr val="00B0F0"/>
                </a:solidFill>
              </a:rPr>
              <a:t>Artículo 10. ECONOMIA Y HACIENDA</a:t>
            </a:r>
            <a:endParaRPr lang="es-BO" sz="2800" b="1" dirty="0">
              <a:solidFill>
                <a:srgbClr val="00B0F0"/>
              </a:solidFill>
            </a:endParaRPr>
          </a:p>
        </p:txBody>
      </p:sp>
      <p:sp>
        <p:nvSpPr>
          <p:cNvPr id="7" name="Subtítulo 4">
            <a:extLst>
              <a:ext uri="{FF2B5EF4-FFF2-40B4-BE49-F238E27FC236}">
                <a16:creationId xmlns:a16="http://schemas.microsoft.com/office/drawing/2014/main" id="{59318AF0-19F2-4B3F-B46D-8ECD49257100}"/>
              </a:ext>
            </a:extLst>
          </p:cNvPr>
          <p:cNvSpPr txBox="1">
            <a:spLocks/>
          </p:cNvSpPr>
          <p:nvPr/>
        </p:nvSpPr>
        <p:spPr>
          <a:xfrm>
            <a:off x="684212" y="1460500"/>
            <a:ext cx="10820400" cy="5222107"/>
          </a:xfrm>
          <a:prstGeom prst="rect">
            <a:avLst/>
          </a:prstGeom>
        </p:spPr>
        <p:txBody>
          <a:bodyPr vert="horz" lIns="91440" tIns="45720" rIns="91440" bIns="45720" rtlCol="0" anchor="t">
            <a:normAutofit lnSpcReduction="10000"/>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r>
              <a:rPr lang="es-ES" b="1" dirty="0"/>
              <a:t>La formación del proyecto de Presupuestos Generales del Estado corresponde al Gobierno federal y su aprobación al congreso.</a:t>
            </a:r>
            <a:endParaRPr lang="es-BO" b="1" dirty="0"/>
          </a:p>
          <a:p>
            <a:pPr marL="457200" indent="-457200">
              <a:buSzPct val="100000"/>
              <a:buFont typeface="+mj-lt"/>
              <a:buAutoNum type="alphaLcPeriod"/>
            </a:pPr>
            <a:r>
              <a:rPr lang="es-ES" b="1" dirty="0"/>
              <a:t>Los Presupuestos Generales del Estado tendrán carácter anual e incluirán la totalidad que los gastos e ingresos del sector público.</a:t>
            </a:r>
            <a:endParaRPr lang="es-BO" b="1" dirty="0"/>
          </a:p>
          <a:p>
            <a:pPr marL="457200" indent="-457200">
              <a:buSzPct val="100000"/>
              <a:buFont typeface="+mj-lt"/>
              <a:buAutoNum type="alphaLcPeriod"/>
            </a:pPr>
            <a:r>
              <a:rPr lang="es-ES" b="1" dirty="0"/>
              <a:t>El Gobierno deberá presentar ante el congreso Federal los Presupuestos Generales del Estado, al menos, tres meses antes de la expiración de los Presupuestos del año anterior.</a:t>
            </a:r>
            <a:endParaRPr lang="es-BO" b="1" dirty="0"/>
          </a:p>
          <a:p>
            <a:pPr marL="457200" indent="-457200">
              <a:buSzPct val="100000"/>
              <a:buFont typeface="+mj-lt"/>
              <a:buAutoNum type="alphaLcPeriod"/>
            </a:pPr>
            <a:r>
              <a:rPr lang="es-ES" b="1" dirty="0"/>
              <a:t>Aprobados mediante Ley los Presupuestos Generales del Estado federal, el Gobierno podrá presentar proyectos de Ley que impliquen aumento del gasto público o disminución de los ingresos correspondientes al mismo ejercicio presupuestario.</a:t>
            </a:r>
            <a:endParaRPr lang="es-BO" b="1" dirty="0"/>
          </a:p>
          <a:p>
            <a:pPr marL="457200" indent="-457200">
              <a:buSzPct val="100000"/>
              <a:buFont typeface="+mj-lt"/>
              <a:buAutoNum type="alphaLcPeriod"/>
            </a:pPr>
            <a:r>
              <a:rPr lang="es-ES" b="1" dirty="0"/>
              <a:t>La potestad para establecer tributos corresponde al Estado Federal mediante Ley. Los Departamentos Federados sólo podrán aprobar contribuciones, contraer obligaciones financieras y realizar gastos de acuerdo con las leyes federales.</a:t>
            </a:r>
            <a:endParaRPr lang="es-BO" b="1" dirty="0"/>
          </a:p>
        </p:txBody>
      </p:sp>
    </p:spTree>
    <p:extLst>
      <p:ext uri="{BB962C8B-B14F-4D97-AF65-F5344CB8AC3E}">
        <p14:creationId xmlns:p14="http://schemas.microsoft.com/office/powerpoint/2010/main" val="501379493"/>
      </p:ext>
    </p:extLst>
  </p:cSld>
  <p:clrMapOvr>
    <a:masterClrMapping/>
  </p:clrMapOvr>
  <p:transition spd="slow">
    <p:comb/>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DEFB63F8-3B1C-4832-962A-D4A7BF19DC34}"/>
              </a:ext>
            </a:extLst>
          </p:cNvPr>
          <p:cNvSpPr>
            <a:spLocks noGrp="1"/>
          </p:cNvSpPr>
          <p:nvPr>
            <p:ph type="title"/>
          </p:nvPr>
        </p:nvSpPr>
        <p:spPr>
          <a:xfrm>
            <a:off x="684212" y="175393"/>
            <a:ext cx="8534400" cy="872357"/>
          </a:xfrm>
        </p:spPr>
        <p:txBody>
          <a:bodyPr/>
          <a:lstStyle/>
          <a:p>
            <a:r>
              <a:rPr lang="es-ES" dirty="0"/>
              <a:t>CONSTITUCIÓN FEDERAL DE BOLIVIA</a:t>
            </a:r>
            <a:endParaRPr lang="es-BO" dirty="0"/>
          </a:p>
        </p:txBody>
      </p:sp>
      <p:sp>
        <p:nvSpPr>
          <p:cNvPr id="6" name="Subtítulo 4">
            <a:extLst>
              <a:ext uri="{FF2B5EF4-FFF2-40B4-BE49-F238E27FC236}">
                <a16:creationId xmlns:a16="http://schemas.microsoft.com/office/drawing/2014/main" id="{AD7ADE0E-A2C9-479A-8DA8-BCCFB822FE17}"/>
              </a:ext>
            </a:extLst>
          </p:cNvPr>
          <p:cNvSpPr txBox="1">
            <a:spLocks/>
          </p:cNvSpPr>
          <p:nvPr/>
        </p:nvSpPr>
        <p:spPr>
          <a:xfrm>
            <a:off x="684212" y="920750"/>
            <a:ext cx="10820400" cy="539750"/>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r>
              <a:rPr lang="es-ES" sz="2800" b="1" dirty="0">
                <a:solidFill>
                  <a:srgbClr val="00B0F0"/>
                </a:solidFill>
              </a:rPr>
              <a:t>Artículo 11. FUERZAS ARMADAS FEDERALES</a:t>
            </a:r>
            <a:endParaRPr lang="es-BO" sz="2800" b="1" dirty="0">
              <a:solidFill>
                <a:srgbClr val="00B0F0"/>
              </a:solidFill>
            </a:endParaRPr>
          </a:p>
        </p:txBody>
      </p:sp>
      <p:sp>
        <p:nvSpPr>
          <p:cNvPr id="7" name="Subtítulo 4">
            <a:extLst>
              <a:ext uri="{FF2B5EF4-FFF2-40B4-BE49-F238E27FC236}">
                <a16:creationId xmlns:a16="http://schemas.microsoft.com/office/drawing/2014/main" id="{59318AF0-19F2-4B3F-B46D-8ECD49257100}"/>
              </a:ext>
            </a:extLst>
          </p:cNvPr>
          <p:cNvSpPr txBox="1">
            <a:spLocks/>
          </p:cNvSpPr>
          <p:nvPr/>
        </p:nvSpPr>
        <p:spPr>
          <a:xfrm>
            <a:off x="684212" y="1905000"/>
            <a:ext cx="10820400" cy="4777607"/>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r>
              <a:rPr lang="es-ES" sz="3200" b="1" dirty="0"/>
              <a:t>Las Fuerzas Armadas Federales están orgánicamente constituidas por el Ejército, la Fuerza aérea y Armada.</a:t>
            </a:r>
            <a:endParaRPr lang="es-BO" sz="3200" b="1" dirty="0"/>
          </a:p>
          <a:p>
            <a:r>
              <a:rPr lang="es-ES" sz="3200" b="1" dirty="0"/>
              <a:t>Dependen del presidente, que goza de la máxima autoridad militar. Designa al comandante en Jefe de las fuerzas armadas, a los comandantes de ejercito Fuerza Aérea y Armada, sujetos a la ley orgánica de las fuerzas armadas y reglamentos. Tomando en cuenta su jerarquía, y méritos profesionales.</a:t>
            </a:r>
            <a:endParaRPr lang="es-BO" sz="3200" b="1" dirty="0"/>
          </a:p>
        </p:txBody>
      </p:sp>
    </p:spTree>
    <p:extLst>
      <p:ext uri="{BB962C8B-B14F-4D97-AF65-F5344CB8AC3E}">
        <p14:creationId xmlns:p14="http://schemas.microsoft.com/office/powerpoint/2010/main" val="256084533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DEFB63F8-3B1C-4832-962A-D4A7BF19DC34}"/>
              </a:ext>
            </a:extLst>
          </p:cNvPr>
          <p:cNvSpPr>
            <a:spLocks noGrp="1"/>
          </p:cNvSpPr>
          <p:nvPr>
            <p:ph type="title"/>
          </p:nvPr>
        </p:nvSpPr>
        <p:spPr>
          <a:xfrm>
            <a:off x="684212" y="175393"/>
            <a:ext cx="8534400" cy="872357"/>
          </a:xfrm>
        </p:spPr>
        <p:txBody>
          <a:bodyPr/>
          <a:lstStyle/>
          <a:p>
            <a:r>
              <a:rPr lang="es-ES" dirty="0"/>
              <a:t>CONSTITUCIÓN FEDERAL DE BOLIVIA</a:t>
            </a:r>
            <a:endParaRPr lang="es-BO" dirty="0"/>
          </a:p>
        </p:txBody>
      </p:sp>
      <p:sp>
        <p:nvSpPr>
          <p:cNvPr id="6" name="Subtítulo 4">
            <a:extLst>
              <a:ext uri="{FF2B5EF4-FFF2-40B4-BE49-F238E27FC236}">
                <a16:creationId xmlns:a16="http://schemas.microsoft.com/office/drawing/2014/main" id="{AD7ADE0E-A2C9-479A-8DA8-BCCFB822FE17}"/>
              </a:ext>
            </a:extLst>
          </p:cNvPr>
          <p:cNvSpPr txBox="1">
            <a:spLocks/>
          </p:cNvSpPr>
          <p:nvPr/>
        </p:nvSpPr>
        <p:spPr>
          <a:xfrm>
            <a:off x="684212" y="920750"/>
            <a:ext cx="10820400" cy="539750"/>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r>
              <a:rPr lang="es-ES" sz="2800" b="1" dirty="0">
                <a:solidFill>
                  <a:srgbClr val="00B0F0"/>
                </a:solidFill>
              </a:rPr>
              <a:t>Artículo 11. POLICÍA FEDERAL</a:t>
            </a:r>
            <a:endParaRPr lang="es-BO" sz="2800" b="1" dirty="0">
              <a:solidFill>
                <a:srgbClr val="00B0F0"/>
              </a:solidFill>
            </a:endParaRPr>
          </a:p>
        </p:txBody>
      </p:sp>
      <p:sp>
        <p:nvSpPr>
          <p:cNvPr id="7" name="Subtítulo 4">
            <a:extLst>
              <a:ext uri="{FF2B5EF4-FFF2-40B4-BE49-F238E27FC236}">
                <a16:creationId xmlns:a16="http://schemas.microsoft.com/office/drawing/2014/main" id="{59318AF0-19F2-4B3F-B46D-8ECD49257100}"/>
              </a:ext>
            </a:extLst>
          </p:cNvPr>
          <p:cNvSpPr txBox="1">
            <a:spLocks/>
          </p:cNvSpPr>
          <p:nvPr/>
        </p:nvSpPr>
        <p:spPr>
          <a:xfrm>
            <a:off x="684212" y="1905000"/>
            <a:ext cx="10820400" cy="4777607"/>
          </a:xfrm>
          <a:prstGeom prst="rect">
            <a:avLst/>
          </a:prstGeom>
        </p:spPr>
        <p:txBody>
          <a:bodyPr vert="horz" lIns="91440" tIns="45720" rIns="91440" bIns="45720" rtlCol="0" anchor="t">
            <a:normAutofit lnSpcReduction="10000"/>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r>
              <a:rPr lang="es-ES" sz="3600" b="1" dirty="0"/>
              <a:t>La Policía Federal, como fuerza pública, tiene la misión específica de proteger al ciudadano y defender al país de amenazas terroristas, de inteligencia extranjera y de hacer cumplir las leyes penales de la Estado Federal de Bolivia.</a:t>
            </a:r>
          </a:p>
          <a:p>
            <a:r>
              <a:rPr lang="es-ES" sz="3600" b="1" dirty="0"/>
              <a:t>El comandante General de la Policía Federal será elegido por el Presidente del Estado Federal en conformidad de la Ley Orgánica de la Policía Federal.</a:t>
            </a:r>
            <a:endParaRPr lang="es-BO" sz="3600" b="1" dirty="0"/>
          </a:p>
        </p:txBody>
      </p:sp>
    </p:spTree>
    <p:extLst>
      <p:ext uri="{BB962C8B-B14F-4D97-AF65-F5344CB8AC3E}">
        <p14:creationId xmlns:p14="http://schemas.microsoft.com/office/powerpoint/2010/main" val="71175070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DEFB63F8-3B1C-4832-962A-D4A7BF19DC34}"/>
              </a:ext>
            </a:extLst>
          </p:cNvPr>
          <p:cNvSpPr>
            <a:spLocks noGrp="1"/>
          </p:cNvSpPr>
          <p:nvPr>
            <p:ph type="title"/>
          </p:nvPr>
        </p:nvSpPr>
        <p:spPr>
          <a:xfrm>
            <a:off x="684212" y="175393"/>
            <a:ext cx="8534400" cy="872357"/>
          </a:xfrm>
        </p:spPr>
        <p:txBody>
          <a:bodyPr/>
          <a:lstStyle/>
          <a:p>
            <a:r>
              <a:rPr lang="es-ES" dirty="0"/>
              <a:t>CONSTITUCIÓN FEDERAL DE BOLIVIA</a:t>
            </a:r>
            <a:endParaRPr lang="es-BO" dirty="0"/>
          </a:p>
        </p:txBody>
      </p:sp>
      <p:sp>
        <p:nvSpPr>
          <p:cNvPr id="6" name="Subtítulo 4">
            <a:extLst>
              <a:ext uri="{FF2B5EF4-FFF2-40B4-BE49-F238E27FC236}">
                <a16:creationId xmlns:a16="http://schemas.microsoft.com/office/drawing/2014/main" id="{AD7ADE0E-A2C9-479A-8DA8-BCCFB822FE17}"/>
              </a:ext>
            </a:extLst>
          </p:cNvPr>
          <p:cNvSpPr txBox="1">
            <a:spLocks/>
          </p:cNvSpPr>
          <p:nvPr/>
        </p:nvSpPr>
        <p:spPr>
          <a:xfrm>
            <a:off x="684212" y="920750"/>
            <a:ext cx="10820400" cy="539750"/>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r>
              <a:rPr lang="es-ES" sz="2800" b="1" dirty="0">
                <a:solidFill>
                  <a:srgbClr val="00B0F0"/>
                </a:solidFill>
              </a:rPr>
              <a:t>Artículo 11. PODER JUDICIAL</a:t>
            </a:r>
            <a:endParaRPr lang="es-BO" sz="2800" b="1" dirty="0">
              <a:solidFill>
                <a:srgbClr val="00B0F0"/>
              </a:solidFill>
            </a:endParaRPr>
          </a:p>
        </p:txBody>
      </p:sp>
      <p:sp>
        <p:nvSpPr>
          <p:cNvPr id="7" name="Subtítulo 4">
            <a:extLst>
              <a:ext uri="{FF2B5EF4-FFF2-40B4-BE49-F238E27FC236}">
                <a16:creationId xmlns:a16="http://schemas.microsoft.com/office/drawing/2014/main" id="{59318AF0-19F2-4B3F-B46D-8ECD49257100}"/>
              </a:ext>
            </a:extLst>
          </p:cNvPr>
          <p:cNvSpPr txBox="1">
            <a:spLocks/>
          </p:cNvSpPr>
          <p:nvPr/>
        </p:nvSpPr>
        <p:spPr>
          <a:xfrm>
            <a:off x="684212" y="2080393"/>
            <a:ext cx="10820400" cy="4777607"/>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r>
              <a:rPr lang="es-ES" sz="3200" b="1" dirty="0"/>
              <a:t>El Poder Judicial de la República Federal de Bolivia reposa en los Tribunales inferiores que el Congreso instituya y establezca, tiene su máxima instancia en la Corte Suprema Federal de Justicia compuesta por nueve miembros elegidos por 10 años por el presidente con acuerdo del Senado.</a:t>
            </a:r>
            <a:endParaRPr lang="es-BO" sz="3200" b="1" dirty="0"/>
          </a:p>
        </p:txBody>
      </p:sp>
    </p:spTree>
    <p:extLst>
      <p:ext uri="{BB962C8B-B14F-4D97-AF65-F5344CB8AC3E}">
        <p14:creationId xmlns:p14="http://schemas.microsoft.com/office/powerpoint/2010/main" val="214068036"/>
      </p:ext>
    </p:extLst>
  </p:cSld>
  <p:clrMapOvr>
    <a:masterClrMapping/>
  </p:clrMapOvr>
  <mc:AlternateContent xmlns:mc="http://schemas.openxmlformats.org/markup-compatibility/2006" xmlns:p14="http://schemas.microsoft.com/office/powerpoint/2010/main">
    <mc:Choice Requires="p14">
      <p:transition spd="slow" p14:dur="1300">
        <p14:pan dir="d"/>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DEFB63F8-3B1C-4832-962A-D4A7BF19DC34}"/>
              </a:ext>
            </a:extLst>
          </p:cNvPr>
          <p:cNvSpPr>
            <a:spLocks noGrp="1"/>
          </p:cNvSpPr>
          <p:nvPr>
            <p:ph type="title"/>
          </p:nvPr>
        </p:nvSpPr>
        <p:spPr>
          <a:xfrm>
            <a:off x="684212" y="175393"/>
            <a:ext cx="8534400" cy="872357"/>
          </a:xfrm>
        </p:spPr>
        <p:txBody>
          <a:bodyPr/>
          <a:lstStyle/>
          <a:p>
            <a:r>
              <a:rPr lang="es-ES" dirty="0"/>
              <a:t>CONSTITUCIÓN FEDERAL DE BOLIVIA</a:t>
            </a:r>
            <a:endParaRPr lang="es-BO" dirty="0"/>
          </a:p>
        </p:txBody>
      </p:sp>
      <p:sp>
        <p:nvSpPr>
          <p:cNvPr id="6" name="Subtítulo 4">
            <a:extLst>
              <a:ext uri="{FF2B5EF4-FFF2-40B4-BE49-F238E27FC236}">
                <a16:creationId xmlns:a16="http://schemas.microsoft.com/office/drawing/2014/main" id="{AD7ADE0E-A2C9-479A-8DA8-BCCFB822FE17}"/>
              </a:ext>
            </a:extLst>
          </p:cNvPr>
          <p:cNvSpPr txBox="1">
            <a:spLocks/>
          </p:cNvSpPr>
          <p:nvPr/>
        </p:nvSpPr>
        <p:spPr>
          <a:xfrm>
            <a:off x="684212" y="920750"/>
            <a:ext cx="10820400" cy="539750"/>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r>
              <a:rPr lang="es-ES" sz="2800" b="1" dirty="0">
                <a:solidFill>
                  <a:srgbClr val="00B0F0"/>
                </a:solidFill>
              </a:rPr>
              <a:t>PODER JUDICIAL - NIVELES</a:t>
            </a:r>
            <a:endParaRPr lang="es-BO" sz="2800" b="1" dirty="0">
              <a:solidFill>
                <a:srgbClr val="00B0F0"/>
              </a:solidFill>
            </a:endParaRPr>
          </a:p>
        </p:txBody>
      </p:sp>
      <p:sp>
        <p:nvSpPr>
          <p:cNvPr id="7" name="Subtítulo 4">
            <a:extLst>
              <a:ext uri="{FF2B5EF4-FFF2-40B4-BE49-F238E27FC236}">
                <a16:creationId xmlns:a16="http://schemas.microsoft.com/office/drawing/2014/main" id="{59318AF0-19F2-4B3F-B46D-8ECD49257100}"/>
              </a:ext>
            </a:extLst>
          </p:cNvPr>
          <p:cNvSpPr txBox="1">
            <a:spLocks/>
          </p:cNvSpPr>
          <p:nvPr/>
        </p:nvSpPr>
        <p:spPr>
          <a:xfrm>
            <a:off x="442912" y="1437507"/>
            <a:ext cx="11061700" cy="5245100"/>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pPr marL="514350" indent="-514350">
              <a:buSzPct val="100000"/>
              <a:buFont typeface="+mj-lt"/>
              <a:buAutoNum type="romanUcPeriod"/>
            </a:pPr>
            <a:r>
              <a:rPr lang="es-ES" sz="2400" b="1" dirty="0"/>
              <a:t>Los Tribunales de Distrito, que son los órganos judiciales de jurisdicción directo, donde comienzan la mayoría de los casos de Derecho Federal. Cada Estado tiene por lo menos un Tribunal Federal de Distrito y algunos tienen más repartidos entre los 9 Estados, oscilando el número de Jueces, dependiendo del volumen de actividad judicial. Todos los jueces de estos tribunales son cargos por diez años de nombramiento presidencial con acuerdo del Senado.</a:t>
            </a:r>
            <a:endParaRPr lang="es-BO" sz="2400" b="1" dirty="0"/>
          </a:p>
          <a:p>
            <a:pPr marL="514350" indent="-514350">
              <a:buSzPct val="100000"/>
              <a:buFont typeface="+mj-lt"/>
              <a:buAutoNum type="romanUcPeriod"/>
            </a:pPr>
            <a:r>
              <a:rPr lang="es-ES" sz="2400" b="1" dirty="0"/>
              <a:t>Los Tribunales de Segunda Instancia tienen únicamente jurisdicción de apelación en casos remitidos por los Tribunales de Distrito. El conjunto de la Jurisdicción Federal de Apelación.</a:t>
            </a:r>
            <a:endParaRPr lang="es-BO" sz="2400" b="1" dirty="0"/>
          </a:p>
          <a:p>
            <a:pPr marL="514350" indent="-514350">
              <a:buSzPct val="100000"/>
              <a:buFont typeface="+mj-lt"/>
              <a:buAutoNum type="romanUcPeriod"/>
            </a:pPr>
            <a:r>
              <a:rPr lang="es-ES" sz="2400" b="1" dirty="0"/>
              <a:t>El Tribunal supremo que es la última instancia judicial de la República Federal Boliviana tanto Federal como Estatal como Departamental Federada.</a:t>
            </a:r>
            <a:endParaRPr lang="es-BO" sz="2400" b="1" dirty="0"/>
          </a:p>
        </p:txBody>
      </p:sp>
    </p:spTree>
    <p:extLst>
      <p:ext uri="{BB962C8B-B14F-4D97-AF65-F5344CB8AC3E}">
        <p14:creationId xmlns:p14="http://schemas.microsoft.com/office/powerpoint/2010/main" val="2637487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DEFB63F8-3B1C-4832-962A-D4A7BF19DC34}"/>
              </a:ext>
            </a:extLst>
          </p:cNvPr>
          <p:cNvSpPr>
            <a:spLocks noGrp="1"/>
          </p:cNvSpPr>
          <p:nvPr>
            <p:ph type="title"/>
          </p:nvPr>
        </p:nvSpPr>
        <p:spPr>
          <a:xfrm>
            <a:off x="684212" y="175393"/>
            <a:ext cx="8534400" cy="872357"/>
          </a:xfrm>
        </p:spPr>
        <p:txBody>
          <a:bodyPr/>
          <a:lstStyle/>
          <a:p>
            <a:r>
              <a:rPr lang="es-ES" dirty="0"/>
              <a:t>CONSTITUCIÓN FEDERAL DE BOLIVIA</a:t>
            </a:r>
            <a:endParaRPr lang="es-BO" dirty="0"/>
          </a:p>
        </p:txBody>
      </p:sp>
      <p:sp>
        <p:nvSpPr>
          <p:cNvPr id="6" name="Subtítulo 4">
            <a:extLst>
              <a:ext uri="{FF2B5EF4-FFF2-40B4-BE49-F238E27FC236}">
                <a16:creationId xmlns:a16="http://schemas.microsoft.com/office/drawing/2014/main" id="{AD7ADE0E-A2C9-479A-8DA8-BCCFB822FE17}"/>
              </a:ext>
            </a:extLst>
          </p:cNvPr>
          <p:cNvSpPr txBox="1">
            <a:spLocks/>
          </p:cNvSpPr>
          <p:nvPr/>
        </p:nvSpPr>
        <p:spPr>
          <a:xfrm>
            <a:off x="684212" y="920750"/>
            <a:ext cx="10820400" cy="539750"/>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r>
              <a:rPr lang="es-ES" sz="2800" b="1" dirty="0">
                <a:solidFill>
                  <a:srgbClr val="00B0F0"/>
                </a:solidFill>
              </a:rPr>
              <a:t>PODER JUDICIAL - NIVELES</a:t>
            </a:r>
            <a:endParaRPr lang="es-BO" sz="2800" b="1" dirty="0">
              <a:solidFill>
                <a:srgbClr val="00B0F0"/>
              </a:solidFill>
            </a:endParaRPr>
          </a:p>
        </p:txBody>
      </p:sp>
      <p:sp>
        <p:nvSpPr>
          <p:cNvPr id="7" name="Subtítulo 4">
            <a:extLst>
              <a:ext uri="{FF2B5EF4-FFF2-40B4-BE49-F238E27FC236}">
                <a16:creationId xmlns:a16="http://schemas.microsoft.com/office/drawing/2014/main" id="{59318AF0-19F2-4B3F-B46D-8ECD49257100}"/>
              </a:ext>
            </a:extLst>
          </p:cNvPr>
          <p:cNvSpPr txBox="1">
            <a:spLocks/>
          </p:cNvSpPr>
          <p:nvPr/>
        </p:nvSpPr>
        <p:spPr>
          <a:xfrm>
            <a:off x="442912" y="1437507"/>
            <a:ext cx="10504488" cy="5245100"/>
          </a:xfrm>
          <a:prstGeom prst="rect">
            <a:avLst/>
          </a:prstGeom>
        </p:spPr>
        <p:txBody>
          <a:bodyPr vert="horz" lIns="91440" tIns="45720" rIns="91440" bIns="45720" rtlCol="0" anchor="t">
            <a:normAutofit lnSpcReduction="10000"/>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pPr marL="514350" indent="-514350">
              <a:buSzPct val="100000"/>
              <a:buFont typeface="+mj-lt"/>
              <a:buAutoNum type="romanUcPeriod" startAt="4"/>
            </a:pPr>
            <a:r>
              <a:rPr lang="es-ES" sz="2400" b="1" dirty="0"/>
              <a:t>Proceso de destitución juicio político de responsabilidad de los servidores públicos, particularmente de los más altos cargos o autoridades, Jefes de Estado, Jefes de Gobierno, Ministros, Magistrados de los Tribunales de los Tribunales Superiores de Justicia, Generales, Almirantes de la FF.AA. que se realiza ante el parlamento o congreso, la condena o culpabilidad del acusado puede ocasionar su destitución e incluso su inhabilitación para funciones similares autorizar que sea juzgados por los Tribunales Ordinarios de Justicia o tener efectos meramente políticos. En cualquier caso, la sanción o sus efectos dependen de la Constitución del país, la cámara baja o de representantes planteará la acusación contra el presidente ante el Senado, que juzgará con base a los cargos presentados. En este caso no estará presidido por el vicepresidente como de ordinario, sino por el presidente del Tribunal Supremo Federal.</a:t>
            </a:r>
            <a:endParaRPr lang="es-BO" sz="2800" b="1" dirty="0"/>
          </a:p>
        </p:txBody>
      </p:sp>
    </p:spTree>
    <p:extLst>
      <p:ext uri="{BB962C8B-B14F-4D97-AF65-F5344CB8AC3E}">
        <p14:creationId xmlns:p14="http://schemas.microsoft.com/office/powerpoint/2010/main" val="874930954"/>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DEFB63F8-3B1C-4832-962A-D4A7BF19DC34}"/>
              </a:ext>
            </a:extLst>
          </p:cNvPr>
          <p:cNvSpPr>
            <a:spLocks noGrp="1"/>
          </p:cNvSpPr>
          <p:nvPr>
            <p:ph type="title"/>
          </p:nvPr>
        </p:nvSpPr>
        <p:spPr>
          <a:xfrm>
            <a:off x="684212" y="175393"/>
            <a:ext cx="8534400" cy="872357"/>
          </a:xfrm>
        </p:spPr>
        <p:txBody>
          <a:bodyPr/>
          <a:lstStyle/>
          <a:p>
            <a:r>
              <a:rPr lang="es-ES" dirty="0"/>
              <a:t>CONSTITUCIÓN FEDERAL DE BOLIVIA</a:t>
            </a:r>
            <a:endParaRPr lang="es-BO" dirty="0"/>
          </a:p>
        </p:txBody>
      </p:sp>
      <p:sp>
        <p:nvSpPr>
          <p:cNvPr id="6" name="Subtítulo 4">
            <a:extLst>
              <a:ext uri="{FF2B5EF4-FFF2-40B4-BE49-F238E27FC236}">
                <a16:creationId xmlns:a16="http://schemas.microsoft.com/office/drawing/2014/main" id="{AD7ADE0E-A2C9-479A-8DA8-BCCFB822FE17}"/>
              </a:ext>
            </a:extLst>
          </p:cNvPr>
          <p:cNvSpPr txBox="1">
            <a:spLocks/>
          </p:cNvSpPr>
          <p:nvPr/>
        </p:nvSpPr>
        <p:spPr>
          <a:xfrm>
            <a:off x="684212" y="920750"/>
            <a:ext cx="10820400" cy="539750"/>
          </a:xfrm>
          <a:prstGeom prst="rect">
            <a:avLst/>
          </a:prstGeom>
        </p:spPr>
        <p:txBody>
          <a:bodyPr vert="horz" lIns="91440" tIns="45720" rIns="91440" bIns="45720" rtlCol="0" anchor="t">
            <a:normAutofit fontScale="92500"/>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r>
              <a:rPr lang="es-ES" sz="2800" b="1" dirty="0">
                <a:solidFill>
                  <a:srgbClr val="00B0F0"/>
                </a:solidFill>
              </a:rPr>
              <a:t>PODER JUDICIAL - ESTRUCTURA JURÍDICA EN EL ÁMBITO FEDERAL</a:t>
            </a:r>
            <a:endParaRPr lang="es-BO" sz="2800" b="1" dirty="0">
              <a:solidFill>
                <a:srgbClr val="00B0F0"/>
              </a:solidFill>
            </a:endParaRPr>
          </a:p>
        </p:txBody>
      </p:sp>
      <p:sp>
        <p:nvSpPr>
          <p:cNvPr id="7" name="Subtítulo 4">
            <a:extLst>
              <a:ext uri="{FF2B5EF4-FFF2-40B4-BE49-F238E27FC236}">
                <a16:creationId xmlns:a16="http://schemas.microsoft.com/office/drawing/2014/main" id="{59318AF0-19F2-4B3F-B46D-8ECD49257100}"/>
              </a:ext>
            </a:extLst>
          </p:cNvPr>
          <p:cNvSpPr txBox="1">
            <a:spLocks/>
          </p:cNvSpPr>
          <p:nvPr/>
        </p:nvSpPr>
        <p:spPr>
          <a:xfrm>
            <a:off x="442912" y="1437507"/>
            <a:ext cx="10945524" cy="5245100"/>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pPr marL="514350" indent="-514350">
              <a:buSzPct val="100000"/>
              <a:buFont typeface="+mj-lt"/>
              <a:buAutoNum type="romanUcPeriod" startAt="5"/>
            </a:pPr>
            <a:r>
              <a:rPr lang="es-ES" sz="2800" b="1" dirty="0"/>
              <a:t>Está compuesto por un Juez Presidente y ocho jueces asociados. Los casos deciden por mayoría. La determinación del número de Jueces del Tribunal Supremo es competencia del Congreso y varía de 5 a 9. El Tribunal Supremo tiene jurisdicción originaria o directa en los casos que afecten a Embajadores, Ministros Públicos y Cónsules. Y en aquellos en los que un Estado fuera una de estas partes, el Tribunal Supremo tiene jurisdicción de apelación. Los miembros del Tribunal Supremo son nombrados por 10 años por el presidente con acuerdo del Senado y están sometidos a procesos de destitución.</a:t>
            </a:r>
            <a:endParaRPr lang="es-BO" sz="2800" b="1" dirty="0"/>
          </a:p>
        </p:txBody>
      </p:sp>
    </p:spTree>
    <p:extLst>
      <p:ext uri="{BB962C8B-B14F-4D97-AF65-F5344CB8AC3E}">
        <p14:creationId xmlns:p14="http://schemas.microsoft.com/office/powerpoint/2010/main" val="688570344"/>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DEFB63F8-3B1C-4832-962A-D4A7BF19DC34}"/>
              </a:ext>
            </a:extLst>
          </p:cNvPr>
          <p:cNvSpPr>
            <a:spLocks noGrp="1"/>
          </p:cNvSpPr>
          <p:nvPr>
            <p:ph type="title"/>
          </p:nvPr>
        </p:nvSpPr>
        <p:spPr>
          <a:xfrm>
            <a:off x="684212" y="175393"/>
            <a:ext cx="8534400" cy="872357"/>
          </a:xfrm>
        </p:spPr>
        <p:txBody>
          <a:bodyPr/>
          <a:lstStyle/>
          <a:p>
            <a:r>
              <a:rPr lang="es-ES" dirty="0"/>
              <a:t>CONSTITUCIÓN FEDERAL DE BOLIVIA</a:t>
            </a:r>
            <a:endParaRPr lang="es-BO" dirty="0"/>
          </a:p>
        </p:txBody>
      </p:sp>
      <p:sp>
        <p:nvSpPr>
          <p:cNvPr id="6" name="Subtítulo 4">
            <a:extLst>
              <a:ext uri="{FF2B5EF4-FFF2-40B4-BE49-F238E27FC236}">
                <a16:creationId xmlns:a16="http://schemas.microsoft.com/office/drawing/2014/main" id="{AD7ADE0E-A2C9-479A-8DA8-BCCFB822FE17}"/>
              </a:ext>
            </a:extLst>
          </p:cNvPr>
          <p:cNvSpPr txBox="1">
            <a:spLocks/>
          </p:cNvSpPr>
          <p:nvPr/>
        </p:nvSpPr>
        <p:spPr>
          <a:xfrm>
            <a:off x="684212" y="920750"/>
            <a:ext cx="10820400" cy="539750"/>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r>
              <a:rPr lang="es-ES" sz="2800" b="1" dirty="0">
                <a:solidFill>
                  <a:srgbClr val="00B0F0"/>
                </a:solidFill>
              </a:rPr>
              <a:t>Artículo 14. PRIMACÍA Y REFORMA DE LA CONSTITUCIÓN</a:t>
            </a:r>
            <a:endParaRPr lang="es-BO" sz="2800" b="1" dirty="0">
              <a:solidFill>
                <a:srgbClr val="00B0F0"/>
              </a:solidFill>
            </a:endParaRPr>
          </a:p>
        </p:txBody>
      </p:sp>
      <p:sp>
        <p:nvSpPr>
          <p:cNvPr id="7" name="Subtítulo 4">
            <a:extLst>
              <a:ext uri="{FF2B5EF4-FFF2-40B4-BE49-F238E27FC236}">
                <a16:creationId xmlns:a16="http://schemas.microsoft.com/office/drawing/2014/main" id="{59318AF0-19F2-4B3F-B46D-8ECD49257100}"/>
              </a:ext>
            </a:extLst>
          </p:cNvPr>
          <p:cNvSpPr txBox="1">
            <a:spLocks/>
          </p:cNvSpPr>
          <p:nvPr/>
        </p:nvSpPr>
        <p:spPr>
          <a:xfrm>
            <a:off x="568036" y="1540644"/>
            <a:ext cx="10936576" cy="3183756"/>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pPr>
              <a:lnSpc>
                <a:spcPct val="120000"/>
              </a:lnSpc>
            </a:pPr>
            <a:r>
              <a:rPr lang="es-ES" sz="2400" b="1" dirty="0"/>
              <a:t>Todas las personas, naturales y jurídicas, así como los Poderes públicos, funciones públicas e instituciones se encuentran sometidos a la presente Constitución.</a:t>
            </a:r>
            <a:endParaRPr lang="es-BO" sz="2400" b="1" dirty="0"/>
          </a:p>
          <a:p>
            <a:pPr marL="514350" indent="-514350">
              <a:lnSpc>
                <a:spcPct val="120000"/>
              </a:lnSpc>
              <a:buSzPct val="100000"/>
              <a:buFont typeface="+mj-lt"/>
              <a:buAutoNum type="romanUcPeriod"/>
            </a:pPr>
            <a:r>
              <a:rPr lang="es-ES" sz="2400" b="1" dirty="0"/>
              <a:t>La Constitución es la norma suprema del ordenamiento jurídico boliviano y goza de primacía frente a cualquier otra disposición normativa. El bloque de constitucionalidad está integrado por los tratados y convenios internacionales en materia de derechos humanos y derecho internacional privado, ratificados por el congreso. La aplicación de las normas jurídicas se regirá por la siguiente jerarquía, de acuerdo a las competencias de las entidades territoriales:</a:t>
            </a:r>
            <a:endParaRPr lang="es-BO" sz="2400" b="1" dirty="0"/>
          </a:p>
        </p:txBody>
      </p:sp>
      <p:sp>
        <p:nvSpPr>
          <p:cNvPr id="5" name="Subtítulo 4">
            <a:extLst>
              <a:ext uri="{FF2B5EF4-FFF2-40B4-BE49-F238E27FC236}">
                <a16:creationId xmlns:a16="http://schemas.microsoft.com/office/drawing/2014/main" id="{36D58FD1-2ABA-47A0-B7A2-89E57192B79E}"/>
              </a:ext>
            </a:extLst>
          </p:cNvPr>
          <p:cNvSpPr txBox="1">
            <a:spLocks/>
          </p:cNvSpPr>
          <p:nvPr/>
        </p:nvSpPr>
        <p:spPr>
          <a:xfrm>
            <a:off x="1399308" y="4607694"/>
            <a:ext cx="10105303" cy="2161406"/>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pPr marL="457200" indent="-457200">
              <a:spcAft>
                <a:spcPts val="0"/>
              </a:spcAft>
              <a:buFont typeface="+mj-lt"/>
              <a:buAutoNum type="alphaLcPeriod"/>
            </a:pPr>
            <a:r>
              <a:rPr lang="es-ES" sz="2000" b="1" dirty="0"/>
              <a:t>Constitución política del Estado Federal;</a:t>
            </a:r>
            <a:endParaRPr lang="es-BO" sz="2000" b="1" dirty="0"/>
          </a:p>
          <a:p>
            <a:pPr marL="457200" indent="-457200">
              <a:spcAft>
                <a:spcPts val="0"/>
              </a:spcAft>
              <a:buFont typeface="+mj-lt"/>
              <a:buAutoNum type="alphaLcPeriod"/>
            </a:pPr>
            <a:r>
              <a:rPr lang="es-ES" sz="2000" b="1" dirty="0"/>
              <a:t>Tratados internacionales;</a:t>
            </a:r>
            <a:endParaRPr lang="es-BO" sz="2000" b="1" dirty="0"/>
          </a:p>
          <a:p>
            <a:pPr marL="457200" indent="-457200">
              <a:spcAft>
                <a:spcPts val="0"/>
              </a:spcAft>
              <a:buFont typeface="+mj-lt"/>
              <a:buAutoNum type="alphaLcPeriod"/>
            </a:pPr>
            <a:r>
              <a:rPr lang="es-ES" sz="2000" b="1" dirty="0"/>
              <a:t>Leyes nacionales federales y departamentales.</a:t>
            </a:r>
            <a:endParaRPr lang="es-BO" sz="2000" b="1" dirty="0"/>
          </a:p>
          <a:p>
            <a:pPr marL="457200" indent="-457200">
              <a:spcAft>
                <a:spcPts val="0"/>
              </a:spcAft>
              <a:buFont typeface="+mj-lt"/>
              <a:buAutoNum type="alphaLcPeriod"/>
            </a:pPr>
            <a:r>
              <a:rPr lang="es-ES" sz="2000" b="1" dirty="0"/>
              <a:t>Decretos, reglamentos y demás resoluciones emanadas de los Poderes ejecutivos correspondientes.</a:t>
            </a:r>
            <a:endParaRPr lang="es-BO" sz="2000" b="1" dirty="0"/>
          </a:p>
        </p:txBody>
      </p:sp>
    </p:spTree>
    <p:extLst>
      <p:ext uri="{BB962C8B-B14F-4D97-AF65-F5344CB8AC3E}">
        <p14:creationId xmlns:p14="http://schemas.microsoft.com/office/powerpoint/2010/main" val="2765211111"/>
      </p:ext>
    </p:extLst>
  </p:cSld>
  <p:clrMapOvr>
    <a:masterClrMapping/>
  </p:clrMapOvr>
  <mc:AlternateContent xmlns:mc="http://schemas.openxmlformats.org/markup-compatibility/2006" xmlns:p14="http://schemas.microsoft.com/office/powerpoint/2010/main">
    <mc:Choice Requires="p14">
      <p:transition spd="slow" p14:dur="1600">
        <p14:prism dir="u" isContent="1" isInverted="1"/>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DEFB63F8-3B1C-4832-962A-D4A7BF19DC34}"/>
              </a:ext>
            </a:extLst>
          </p:cNvPr>
          <p:cNvSpPr>
            <a:spLocks noGrp="1"/>
          </p:cNvSpPr>
          <p:nvPr>
            <p:ph type="title"/>
          </p:nvPr>
        </p:nvSpPr>
        <p:spPr>
          <a:xfrm>
            <a:off x="684212" y="175393"/>
            <a:ext cx="8534400" cy="872357"/>
          </a:xfrm>
        </p:spPr>
        <p:txBody>
          <a:bodyPr/>
          <a:lstStyle/>
          <a:p>
            <a:r>
              <a:rPr lang="es-ES" dirty="0"/>
              <a:t>CONSTITUCIÓN FEDERAL DE BOLIVIA</a:t>
            </a:r>
            <a:endParaRPr lang="es-BO" dirty="0"/>
          </a:p>
        </p:txBody>
      </p:sp>
      <p:sp>
        <p:nvSpPr>
          <p:cNvPr id="6" name="Subtítulo 4">
            <a:extLst>
              <a:ext uri="{FF2B5EF4-FFF2-40B4-BE49-F238E27FC236}">
                <a16:creationId xmlns:a16="http://schemas.microsoft.com/office/drawing/2014/main" id="{AD7ADE0E-A2C9-479A-8DA8-BCCFB822FE17}"/>
              </a:ext>
            </a:extLst>
          </p:cNvPr>
          <p:cNvSpPr txBox="1">
            <a:spLocks/>
          </p:cNvSpPr>
          <p:nvPr/>
        </p:nvSpPr>
        <p:spPr>
          <a:xfrm>
            <a:off x="684212" y="920750"/>
            <a:ext cx="10820400" cy="539750"/>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r>
              <a:rPr lang="es-ES" sz="2800" b="1" dirty="0">
                <a:solidFill>
                  <a:srgbClr val="00B0F0"/>
                </a:solidFill>
              </a:rPr>
              <a:t>Artículo 14. PRIMACÍA Y REFORMA DE LA CONSTITUCIÓN</a:t>
            </a:r>
            <a:endParaRPr lang="es-BO" sz="2800" b="1" dirty="0">
              <a:solidFill>
                <a:srgbClr val="00B0F0"/>
              </a:solidFill>
            </a:endParaRPr>
          </a:p>
        </p:txBody>
      </p:sp>
      <p:sp>
        <p:nvSpPr>
          <p:cNvPr id="7" name="Subtítulo 4">
            <a:extLst>
              <a:ext uri="{FF2B5EF4-FFF2-40B4-BE49-F238E27FC236}">
                <a16:creationId xmlns:a16="http://schemas.microsoft.com/office/drawing/2014/main" id="{59318AF0-19F2-4B3F-B46D-8ECD49257100}"/>
              </a:ext>
            </a:extLst>
          </p:cNvPr>
          <p:cNvSpPr txBox="1">
            <a:spLocks/>
          </p:cNvSpPr>
          <p:nvPr/>
        </p:nvSpPr>
        <p:spPr>
          <a:xfrm>
            <a:off x="568036" y="1540644"/>
            <a:ext cx="10936576" cy="4707756"/>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pPr marL="514350" indent="-514350">
              <a:buSzPct val="100000"/>
              <a:buFont typeface="+mj-lt"/>
              <a:buAutoNum type="romanUcPeriod" startAt="2"/>
            </a:pPr>
            <a:r>
              <a:rPr lang="es-ES" sz="2400" b="1" dirty="0"/>
              <a:t>La iniciativa de reforma constitucional corresponde al Gobierno y a la Asamblea Federal, de acuerdo con la Constitución y el reglamento de las Cámaras que componen la Asamblea.</a:t>
            </a:r>
            <a:endParaRPr lang="es-BO" sz="2400" b="1" dirty="0"/>
          </a:p>
          <a:p>
            <a:pPr marL="539750"/>
            <a:r>
              <a:rPr lang="es-ES" sz="2400" b="1" dirty="0"/>
              <a:t>Los proyectos de reforma constitucional deberán ser aprobados por una mayoría de dos tercios de cada Cámara.</a:t>
            </a:r>
            <a:endParaRPr lang="es-BO" sz="2400" b="1" dirty="0"/>
          </a:p>
          <a:p>
            <a:pPr marL="539750"/>
            <a:r>
              <a:rPr lang="es-ES" sz="2400" b="1" dirty="0"/>
              <a:t>Aprobada la reforma por la Asamblea Federal, será sometida a referéndum para su ratificación por mayoría absoluta de los votos de los ciudadanos y su promulgación deberá ser aprobada en la siguiente legislatura.</a:t>
            </a:r>
            <a:endParaRPr lang="es-BO" sz="2400" b="1" dirty="0"/>
          </a:p>
          <a:p>
            <a:pPr marL="539750"/>
            <a:r>
              <a:rPr lang="es-ES" sz="2400" b="1" dirty="0"/>
              <a:t>Cualquier reforma parcial necesitará referendo constitucional aprobatorio.</a:t>
            </a:r>
            <a:endParaRPr lang="es-BO" sz="2400" b="1" dirty="0"/>
          </a:p>
        </p:txBody>
      </p:sp>
    </p:spTree>
    <p:extLst>
      <p:ext uri="{BB962C8B-B14F-4D97-AF65-F5344CB8AC3E}">
        <p14:creationId xmlns:p14="http://schemas.microsoft.com/office/powerpoint/2010/main" val="273799129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DEFB63F8-3B1C-4832-962A-D4A7BF19DC34}"/>
              </a:ext>
            </a:extLst>
          </p:cNvPr>
          <p:cNvSpPr>
            <a:spLocks noGrp="1"/>
          </p:cNvSpPr>
          <p:nvPr>
            <p:ph type="title"/>
          </p:nvPr>
        </p:nvSpPr>
        <p:spPr>
          <a:xfrm>
            <a:off x="684212" y="360698"/>
            <a:ext cx="8534400" cy="872357"/>
          </a:xfrm>
        </p:spPr>
        <p:txBody>
          <a:bodyPr/>
          <a:lstStyle/>
          <a:p>
            <a:r>
              <a:rPr lang="es-ES" dirty="0"/>
              <a:t>CONSTITUCIÓN FEDERAL DE BOLIVIA</a:t>
            </a:r>
            <a:endParaRPr lang="es-BO" dirty="0"/>
          </a:p>
        </p:txBody>
      </p:sp>
      <p:sp>
        <p:nvSpPr>
          <p:cNvPr id="5" name="Subtítulo 4">
            <a:extLst>
              <a:ext uri="{FF2B5EF4-FFF2-40B4-BE49-F238E27FC236}">
                <a16:creationId xmlns:a16="http://schemas.microsoft.com/office/drawing/2014/main" id="{1676BCD1-E3AE-454B-8F78-1434DAAB8BBD}"/>
              </a:ext>
            </a:extLst>
          </p:cNvPr>
          <p:cNvSpPr>
            <a:spLocks noGrp="1"/>
          </p:cNvSpPr>
          <p:nvPr>
            <p:ph type="subTitle" idx="1"/>
          </p:nvPr>
        </p:nvSpPr>
        <p:spPr>
          <a:xfrm>
            <a:off x="684212" y="1233055"/>
            <a:ext cx="10820400" cy="5264247"/>
          </a:xfrm>
        </p:spPr>
        <p:txBody>
          <a:bodyPr>
            <a:normAutofit/>
          </a:bodyPr>
          <a:lstStyle/>
          <a:p>
            <a:r>
              <a:rPr lang="es-ES" sz="2800" b="1" dirty="0">
                <a:solidFill>
                  <a:srgbClr val="00B0F0"/>
                </a:solidFill>
              </a:rPr>
              <a:t>ARTÍCULO 1. </a:t>
            </a:r>
            <a:r>
              <a:rPr lang="es-ES" sz="2800" b="1" dirty="0"/>
              <a:t>La Federación Boliviana es un Estado democrático de Derecho. La soberanía nacional reside en el pueblo boliviano, como conjunto de ciudadanos libres e iguales del que emanan los poderes del Estado. </a:t>
            </a:r>
            <a:r>
              <a:rPr lang="it-IT" sz="2800" b="1" dirty="0"/>
              <a:t>Bolivia, </a:t>
            </a:r>
            <a:r>
              <a:rPr lang="es-ES" sz="2800" b="1" dirty="0"/>
              <a:t>patria común e indivisible, es un Estado Federal organizado en Departamentos Federados, Provincias y Municipios. La forma de gobierno de la Federación es la presidencialista.</a:t>
            </a:r>
            <a:endParaRPr lang="es-BO" sz="2800" b="1" dirty="0"/>
          </a:p>
          <a:p>
            <a:r>
              <a:rPr lang="es-ES" sz="2800" b="1" dirty="0"/>
              <a:t>La capital de la Federación Boliviana es la ciudad de Sucre, cuyo Municipio se constituye en Distrito Federal, como capital histórica y constitucional </a:t>
            </a:r>
            <a:r>
              <a:rPr lang="it-IT" sz="2800" b="1" dirty="0"/>
              <a:t>de Bolivia, </a:t>
            </a:r>
            <a:r>
              <a:rPr lang="es-ES" sz="2800" b="1" dirty="0"/>
              <a:t>siendo la sede de los poderes Ejecutivo, Legislativo y Judicial.</a:t>
            </a:r>
            <a:endParaRPr lang="es-BO" sz="2800" b="1" dirty="0"/>
          </a:p>
          <a:p>
            <a:endParaRPr lang="es-BO" sz="2800" b="1" dirty="0"/>
          </a:p>
        </p:txBody>
      </p:sp>
    </p:spTree>
    <p:extLst>
      <p:ext uri="{BB962C8B-B14F-4D97-AF65-F5344CB8AC3E}">
        <p14:creationId xmlns:p14="http://schemas.microsoft.com/office/powerpoint/2010/main" val="41836135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6CCFE20-3E0C-494F-8AE9-EE1D43F5A6E5}"/>
              </a:ext>
            </a:extLst>
          </p:cNvPr>
          <p:cNvSpPr>
            <a:spLocks noGrp="1"/>
          </p:cNvSpPr>
          <p:nvPr>
            <p:ph type="title"/>
          </p:nvPr>
        </p:nvSpPr>
        <p:spPr>
          <a:xfrm>
            <a:off x="1114699" y="775064"/>
            <a:ext cx="3648892" cy="2489480"/>
          </a:xfrm>
        </p:spPr>
        <p:txBody>
          <a:bodyPr>
            <a:normAutofit fontScale="90000"/>
          </a:bodyPr>
          <a:lstStyle/>
          <a:p>
            <a:r>
              <a:rPr lang="es-BO" b="1" dirty="0"/>
              <a:t>RÉGIMEN PRESIDENCIAL Y FEDERAL DE BOLIVIA</a:t>
            </a:r>
            <a:br>
              <a:rPr lang="es-BO" dirty="0"/>
            </a:br>
            <a:endParaRPr lang="es-BO" dirty="0"/>
          </a:p>
        </p:txBody>
      </p:sp>
      <p:pic>
        <p:nvPicPr>
          <p:cNvPr id="34" name="Imagen 33">
            <a:extLst>
              <a:ext uri="{FF2B5EF4-FFF2-40B4-BE49-F238E27FC236}">
                <a16:creationId xmlns:a16="http://schemas.microsoft.com/office/drawing/2014/main" id="{384ECD05-06D8-42F4-AE91-A4BCAFB93631}"/>
              </a:ext>
            </a:extLst>
          </p:cNvPr>
          <p:cNvPicPr>
            <a:picLocks noChangeAspect="1"/>
          </p:cNvPicPr>
          <p:nvPr/>
        </p:nvPicPr>
        <p:blipFill>
          <a:blip r:embed="rId2"/>
          <a:stretch>
            <a:fillRect/>
          </a:stretch>
        </p:blipFill>
        <p:spPr>
          <a:xfrm>
            <a:off x="4043667" y="291401"/>
            <a:ext cx="5840561" cy="6397117"/>
          </a:xfrm>
          <a:prstGeom prst="rect">
            <a:avLst/>
          </a:prstGeom>
        </p:spPr>
      </p:pic>
      <p:sp>
        <p:nvSpPr>
          <p:cNvPr id="35" name="CuadroTexto 34">
            <a:extLst>
              <a:ext uri="{FF2B5EF4-FFF2-40B4-BE49-F238E27FC236}">
                <a16:creationId xmlns:a16="http://schemas.microsoft.com/office/drawing/2014/main" id="{35BA9AF4-0F09-4802-A38F-BC085F7806DC}"/>
              </a:ext>
            </a:extLst>
          </p:cNvPr>
          <p:cNvSpPr txBox="1"/>
          <p:nvPr/>
        </p:nvSpPr>
        <p:spPr>
          <a:xfrm>
            <a:off x="10006146" y="163568"/>
            <a:ext cx="2185854" cy="523220"/>
          </a:xfrm>
          <a:prstGeom prst="rect">
            <a:avLst/>
          </a:prstGeom>
          <a:noFill/>
        </p:spPr>
        <p:txBody>
          <a:bodyPr wrap="square" rtlCol="0">
            <a:spAutoFit/>
          </a:bodyPr>
          <a:lstStyle/>
          <a:p>
            <a:r>
              <a:rPr lang="es-BO" sz="2800" b="1" dirty="0"/>
              <a:t>ANEXO 1</a:t>
            </a:r>
          </a:p>
        </p:txBody>
      </p:sp>
    </p:spTree>
    <p:extLst>
      <p:ext uri="{BB962C8B-B14F-4D97-AF65-F5344CB8AC3E}">
        <p14:creationId xmlns:p14="http://schemas.microsoft.com/office/powerpoint/2010/main" val="3178837531"/>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Elipse 28">
            <a:extLst>
              <a:ext uri="{FF2B5EF4-FFF2-40B4-BE49-F238E27FC236}">
                <a16:creationId xmlns:a16="http://schemas.microsoft.com/office/drawing/2014/main" id="{E85EB4B8-44BB-47CA-ADBE-9651033C86B2}"/>
              </a:ext>
            </a:extLst>
          </p:cNvPr>
          <p:cNvSpPr/>
          <p:nvPr/>
        </p:nvSpPr>
        <p:spPr>
          <a:xfrm>
            <a:off x="3575051" y="1552576"/>
            <a:ext cx="4835525" cy="4252913"/>
          </a:xfrm>
          <a:prstGeom prst="ellipse">
            <a:avLst/>
          </a:prstGeom>
          <a:noFill/>
          <a:ln w="127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BO"/>
          </a:p>
        </p:txBody>
      </p:sp>
      <p:sp>
        <p:nvSpPr>
          <p:cNvPr id="2" name="Título 1">
            <a:extLst>
              <a:ext uri="{FF2B5EF4-FFF2-40B4-BE49-F238E27FC236}">
                <a16:creationId xmlns:a16="http://schemas.microsoft.com/office/drawing/2014/main" id="{C513543E-D42C-45F0-B296-ACE8ECD0133B}"/>
              </a:ext>
            </a:extLst>
          </p:cNvPr>
          <p:cNvSpPr>
            <a:spLocks noGrp="1"/>
          </p:cNvSpPr>
          <p:nvPr>
            <p:ph type="title"/>
          </p:nvPr>
        </p:nvSpPr>
        <p:spPr>
          <a:xfrm>
            <a:off x="1981200" y="157163"/>
            <a:ext cx="8229600" cy="774700"/>
          </a:xfrm>
        </p:spPr>
        <p:txBody>
          <a:bodyPr>
            <a:normAutofit fontScale="90000"/>
          </a:bodyPr>
          <a:lstStyle/>
          <a:p>
            <a:pPr algn="ctr">
              <a:defRPr/>
            </a:pPr>
            <a:r>
              <a:rPr lang="es-ES" sz="3200" b="1" dirty="0"/>
              <a:t>MODELOS ECONOMICOS DE LA HISTORIA NACIONAL</a:t>
            </a:r>
            <a:endParaRPr lang="es-BO" sz="3200" b="1" dirty="0"/>
          </a:p>
        </p:txBody>
      </p:sp>
      <p:sp>
        <p:nvSpPr>
          <p:cNvPr id="4" name="Elipse 3">
            <a:extLst>
              <a:ext uri="{FF2B5EF4-FFF2-40B4-BE49-F238E27FC236}">
                <a16:creationId xmlns:a16="http://schemas.microsoft.com/office/drawing/2014/main" id="{2EFE25E3-0DAB-4A9A-A94B-778A3C91158F}"/>
              </a:ext>
            </a:extLst>
          </p:cNvPr>
          <p:cNvSpPr/>
          <p:nvPr/>
        </p:nvSpPr>
        <p:spPr>
          <a:xfrm>
            <a:off x="5399089" y="1169989"/>
            <a:ext cx="1152525" cy="1150937"/>
          </a:xfrm>
          <a:prstGeom prst="ellipse">
            <a:avLst/>
          </a:prstGeom>
          <a:solidFill>
            <a:srgbClr val="92D050"/>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s-ES" sz="900" b="1" dirty="0">
                <a:solidFill>
                  <a:schemeClr val="accent4">
                    <a:lumMod val="25000"/>
                  </a:schemeClr>
                </a:solidFill>
              </a:rPr>
              <a:t>MNR</a:t>
            </a:r>
          </a:p>
          <a:p>
            <a:pPr algn="ctr">
              <a:defRPr/>
            </a:pPr>
            <a:r>
              <a:rPr lang="es-ES" sz="900" b="1" dirty="0">
                <a:solidFill>
                  <a:schemeClr val="accent4">
                    <a:lumMod val="25000"/>
                  </a:schemeClr>
                </a:solidFill>
              </a:rPr>
              <a:t>Modelo resultante Revolución Nacional </a:t>
            </a:r>
            <a:r>
              <a:rPr lang="es-ES" sz="900" b="1" dirty="0">
                <a:solidFill>
                  <a:srgbClr val="FF0000"/>
                </a:solidFill>
              </a:rPr>
              <a:t>1952</a:t>
            </a:r>
          </a:p>
          <a:p>
            <a:pPr algn="ctr">
              <a:defRPr/>
            </a:pPr>
            <a:r>
              <a:rPr lang="es-ES" sz="900" b="1" dirty="0">
                <a:solidFill>
                  <a:schemeClr val="accent4">
                    <a:lumMod val="25000"/>
                  </a:schemeClr>
                </a:solidFill>
              </a:rPr>
              <a:t>Centralista Nacionalista</a:t>
            </a:r>
            <a:endParaRPr lang="es-BO" sz="900" b="1" dirty="0">
              <a:solidFill>
                <a:schemeClr val="accent4">
                  <a:lumMod val="25000"/>
                </a:schemeClr>
              </a:solidFill>
            </a:endParaRPr>
          </a:p>
        </p:txBody>
      </p:sp>
      <p:sp>
        <p:nvSpPr>
          <p:cNvPr id="6" name="Elipse 5">
            <a:extLst>
              <a:ext uri="{FF2B5EF4-FFF2-40B4-BE49-F238E27FC236}">
                <a16:creationId xmlns:a16="http://schemas.microsoft.com/office/drawing/2014/main" id="{7800599E-53AC-4600-82D5-C09EFEDCD348}"/>
              </a:ext>
            </a:extLst>
          </p:cNvPr>
          <p:cNvSpPr/>
          <p:nvPr/>
        </p:nvSpPr>
        <p:spPr>
          <a:xfrm>
            <a:off x="7680326" y="3451226"/>
            <a:ext cx="1152525" cy="1152525"/>
          </a:xfrm>
          <a:prstGeom prst="ellipse">
            <a:avLst/>
          </a:prstGeom>
          <a:solidFill>
            <a:srgbClr val="92D050"/>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s-ES" sz="900" b="1" dirty="0">
                <a:solidFill>
                  <a:schemeClr val="accent4">
                    <a:lumMod val="25000"/>
                  </a:schemeClr>
                </a:solidFill>
              </a:rPr>
              <a:t>Modelo de privatización de empresas estatales M. Neoliberal de Economía </a:t>
            </a:r>
            <a:endParaRPr lang="es-BO" sz="900" b="1" dirty="0">
              <a:solidFill>
                <a:schemeClr val="accent4">
                  <a:lumMod val="25000"/>
                </a:schemeClr>
              </a:solidFill>
            </a:endParaRPr>
          </a:p>
        </p:txBody>
      </p:sp>
      <p:sp>
        <p:nvSpPr>
          <p:cNvPr id="7" name="Elipse 6">
            <a:extLst>
              <a:ext uri="{FF2B5EF4-FFF2-40B4-BE49-F238E27FC236}">
                <a16:creationId xmlns:a16="http://schemas.microsoft.com/office/drawing/2014/main" id="{DB850C80-6020-43E4-901B-5DA2FD38A8C9}"/>
              </a:ext>
            </a:extLst>
          </p:cNvPr>
          <p:cNvSpPr/>
          <p:nvPr/>
        </p:nvSpPr>
        <p:spPr>
          <a:xfrm>
            <a:off x="5399089" y="4956175"/>
            <a:ext cx="1152525" cy="1150938"/>
          </a:xfrm>
          <a:prstGeom prst="ellipse">
            <a:avLst/>
          </a:prstGeom>
          <a:solidFill>
            <a:srgbClr val="92D050"/>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s-ES" sz="1100" b="1" dirty="0">
                <a:solidFill>
                  <a:schemeClr val="accent4">
                    <a:lumMod val="25000"/>
                  </a:schemeClr>
                </a:solidFill>
              </a:rPr>
              <a:t>Monarquía</a:t>
            </a:r>
          </a:p>
          <a:p>
            <a:pPr algn="ctr">
              <a:defRPr/>
            </a:pPr>
            <a:r>
              <a:rPr lang="es-ES" sz="1100" b="1" dirty="0">
                <a:solidFill>
                  <a:schemeClr val="accent4">
                    <a:lumMod val="25000"/>
                  </a:schemeClr>
                </a:solidFill>
              </a:rPr>
              <a:t>Durante la colonia</a:t>
            </a:r>
          </a:p>
          <a:p>
            <a:pPr algn="ctr">
              <a:defRPr/>
            </a:pPr>
            <a:r>
              <a:rPr lang="es-ES" sz="1100" b="1" dirty="0">
                <a:solidFill>
                  <a:srgbClr val="FF0000"/>
                </a:solidFill>
              </a:rPr>
              <a:t>1500-1825</a:t>
            </a:r>
            <a:endParaRPr lang="es-BO" sz="1100" b="1" dirty="0">
              <a:solidFill>
                <a:srgbClr val="FF0000"/>
              </a:solidFill>
            </a:endParaRPr>
          </a:p>
        </p:txBody>
      </p:sp>
      <p:sp>
        <p:nvSpPr>
          <p:cNvPr id="8" name="Elipse 7">
            <a:extLst>
              <a:ext uri="{FF2B5EF4-FFF2-40B4-BE49-F238E27FC236}">
                <a16:creationId xmlns:a16="http://schemas.microsoft.com/office/drawing/2014/main" id="{1E290645-C19C-4B9C-BCEF-A3B85B63FDE4}"/>
              </a:ext>
            </a:extLst>
          </p:cNvPr>
          <p:cNvSpPr/>
          <p:nvPr/>
        </p:nvSpPr>
        <p:spPr>
          <a:xfrm>
            <a:off x="3059114" y="3441701"/>
            <a:ext cx="1152525" cy="1152525"/>
          </a:xfrm>
          <a:prstGeom prst="ellipse">
            <a:avLst/>
          </a:prstGeom>
          <a:solidFill>
            <a:srgbClr val="92D050"/>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s-ES" sz="1200" b="1" dirty="0">
                <a:solidFill>
                  <a:schemeClr val="accent4">
                    <a:lumMod val="25000"/>
                  </a:schemeClr>
                </a:solidFill>
              </a:rPr>
              <a:t>Durante la Republica</a:t>
            </a:r>
          </a:p>
          <a:p>
            <a:pPr algn="ctr">
              <a:defRPr/>
            </a:pPr>
            <a:r>
              <a:rPr lang="es-ES" sz="1200" b="1" dirty="0">
                <a:solidFill>
                  <a:srgbClr val="FF0000"/>
                </a:solidFill>
              </a:rPr>
              <a:t>1825-1952</a:t>
            </a:r>
            <a:endParaRPr lang="es-BO" sz="1200" b="1" dirty="0">
              <a:solidFill>
                <a:srgbClr val="FF0000"/>
              </a:solidFill>
            </a:endParaRPr>
          </a:p>
        </p:txBody>
      </p:sp>
      <p:sp>
        <p:nvSpPr>
          <p:cNvPr id="16392" name="CuadroTexto 8">
            <a:extLst>
              <a:ext uri="{FF2B5EF4-FFF2-40B4-BE49-F238E27FC236}">
                <a16:creationId xmlns:a16="http://schemas.microsoft.com/office/drawing/2014/main" id="{2467D724-1F96-4750-BA2A-ADD4B7895C61}"/>
              </a:ext>
            </a:extLst>
          </p:cNvPr>
          <p:cNvSpPr txBox="1">
            <a:spLocks noChangeArrowheads="1"/>
          </p:cNvSpPr>
          <p:nvPr/>
        </p:nvSpPr>
        <p:spPr bwMode="auto">
          <a:xfrm>
            <a:off x="1366837" y="1128714"/>
            <a:ext cx="2016126"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s-ES" altLang="es-BO" sz="1000" b="1"/>
              <a:t>Nacionalización Minas</a:t>
            </a:r>
          </a:p>
          <a:p>
            <a:pPr algn="ctr"/>
            <a:r>
              <a:rPr lang="es-ES" altLang="es-BO" sz="1000" b="1"/>
              <a:t>Reforma Agraria</a:t>
            </a:r>
          </a:p>
          <a:p>
            <a:pPr algn="ctr"/>
            <a:r>
              <a:rPr lang="es-ES" altLang="es-BO" sz="1000" b="1"/>
              <a:t>Voto Universal</a:t>
            </a:r>
            <a:endParaRPr lang="es-BO" altLang="es-BO" sz="1000" b="1"/>
          </a:p>
        </p:txBody>
      </p:sp>
      <p:sp>
        <p:nvSpPr>
          <p:cNvPr id="16393" name="CuadroTexto 9">
            <a:extLst>
              <a:ext uri="{FF2B5EF4-FFF2-40B4-BE49-F238E27FC236}">
                <a16:creationId xmlns:a16="http://schemas.microsoft.com/office/drawing/2014/main" id="{70CB0E7E-CCD5-47DC-994C-F018A62975DD}"/>
              </a:ext>
            </a:extLst>
          </p:cNvPr>
          <p:cNvSpPr txBox="1">
            <a:spLocks noChangeArrowheads="1"/>
          </p:cNvSpPr>
          <p:nvPr/>
        </p:nvSpPr>
        <p:spPr bwMode="auto">
          <a:xfrm>
            <a:off x="1595438" y="2847975"/>
            <a:ext cx="1363662" cy="313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s-ES" altLang="es-BO" sz="900" b="1"/>
              <a:t>BASE DE LA ECONOMÍA</a:t>
            </a:r>
          </a:p>
          <a:p>
            <a:r>
              <a:rPr lang="es-ES" altLang="es-BO" sz="900" b="1"/>
              <a:t>ESTAÑO MINERALES ESTRATÉGICOS</a:t>
            </a:r>
          </a:p>
          <a:p>
            <a:r>
              <a:rPr lang="es-ES" altLang="es-BO" sz="900" b="1"/>
              <a:t>EMPRESAS MINERAS ARAMAYO - HOSCHILD – PATIÑO</a:t>
            </a:r>
          </a:p>
          <a:p>
            <a:r>
              <a:rPr lang="es-ES" altLang="es-BO" sz="900" b="1">
                <a:solidFill>
                  <a:srgbClr val="FF0000"/>
                </a:solidFill>
              </a:rPr>
              <a:t>90% </a:t>
            </a:r>
            <a:r>
              <a:rPr lang="es-ES" altLang="es-BO" sz="900" b="1"/>
              <a:t>SUMIDO EN LA POBREZA</a:t>
            </a:r>
          </a:p>
          <a:p>
            <a:r>
              <a:rPr lang="es-ES" altLang="es-BO" sz="900" b="1"/>
              <a:t>5% GRUPO ELITISTA ROSCA</a:t>
            </a:r>
          </a:p>
          <a:p>
            <a:r>
              <a:rPr lang="es-ES" altLang="es-BO" sz="900" b="1">
                <a:solidFill>
                  <a:srgbClr val="FF0000"/>
                </a:solidFill>
              </a:rPr>
              <a:t>5% </a:t>
            </a:r>
            <a:r>
              <a:rPr lang="es-ES" altLang="es-BO" sz="900" b="1"/>
              <a:t>OPULENCIA POBLACIÓN A GRUPOS LIGADOS A LA ECONOMÍA</a:t>
            </a:r>
          </a:p>
          <a:p>
            <a:r>
              <a:rPr lang="es-ES" altLang="es-BO" sz="900" b="1"/>
              <a:t>MODELO ECONÓMICO Y POLÍTICO CENTRALISTA</a:t>
            </a:r>
          </a:p>
          <a:p>
            <a:endParaRPr lang="es-BO" altLang="es-BO" sz="900" b="1"/>
          </a:p>
        </p:txBody>
      </p:sp>
      <p:sp>
        <p:nvSpPr>
          <p:cNvPr id="11" name="CuadroTexto 10">
            <a:extLst>
              <a:ext uri="{FF2B5EF4-FFF2-40B4-BE49-F238E27FC236}">
                <a16:creationId xmlns:a16="http://schemas.microsoft.com/office/drawing/2014/main" id="{F60C4DCC-D9CC-4841-AFEB-89323E699C27}"/>
              </a:ext>
            </a:extLst>
          </p:cNvPr>
          <p:cNvSpPr txBox="1"/>
          <p:nvPr/>
        </p:nvSpPr>
        <p:spPr>
          <a:xfrm>
            <a:off x="3286126" y="1192213"/>
            <a:ext cx="2016125" cy="1338828"/>
          </a:xfrm>
          <a:prstGeom prst="rect">
            <a:avLst/>
          </a:prstGeom>
          <a:noFill/>
        </p:spPr>
        <p:txBody>
          <a:bodyPr>
            <a:spAutoFit/>
          </a:bodyPr>
          <a:lstStyle/>
          <a:p>
            <a:pPr>
              <a:defRPr/>
            </a:pPr>
            <a:r>
              <a:rPr lang="es-ES" sz="900" b="1" dirty="0">
                <a:solidFill>
                  <a:srgbClr val="FF0000"/>
                </a:solidFill>
              </a:rPr>
              <a:t>75%</a:t>
            </a:r>
            <a:r>
              <a:rPr lang="es-ES" sz="900" b="1" dirty="0"/>
              <a:t> MERCADO MINERO EN EXPANSIÓN Y FORTALECIMIENTO</a:t>
            </a:r>
          </a:p>
          <a:p>
            <a:pPr>
              <a:defRPr/>
            </a:pPr>
            <a:r>
              <a:rPr lang="es-ES" sz="900" b="1" dirty="0">
                <a:solidFill>
                  <a:srgbClr val="FF0000"/>
                </a:solidFill>
              </a:rPr>
              <a:t>15%</a:t>
            </a:r>
            <a:r>
              <a:rPr lang="es-ES" sz="900" b="1" dirty="0"/>
              <a:t> COSTO POLÍTICO</a:t>
            </a:r>
          </a:p>
          <a:p>
            <a:pPr marL="171450" indent="-171450">
              <a:buFontTx/>
              <a:buChar char="-"/>
              <a:defRPr/>
            </a:pPr>
            <a:r>
              <a:rPr lang="es-ES" sz="900" b="1" dirty="0"/>
              <a:t>MILITAR </a:t>
            </a:r>
          </a:p>
          <a:p>
            <a:pPr marL="171450" indent="-171450">
              <a:buFontTx/>
              <a:buChar char="-"/>
              <a:defRPr/>
            </a:pPr>
            <a:r>
              <a:rPr lang="es-ES" sz="900" b="1" dirty="0"/>
              <a:t>EMPRESARIAL</a:t>
            </a:r>
          </a:p>
          <a:p>
            <a:pPr marL="171450" indent="-171450">
              <a:buFontTx/>
              <a:buChar char="-"/>
              <a:defRPr/>
            </a:pPr>
            <a:r>
              <a:rPr lang="es-ES" sz="900" b="1" dirty="0"/>
              <a:t>SINDICAL</a:t>
            </a:r>
          </a:p>
          <a:p>
            <a:pPr>
              <a:defRPr/>
            </a:pPr>
            <a:r>
              <a:rPr lang="es-ES" sz="900" b="1" dirty="0">
                <a:solidFill>
                  <a:srgbClr val="FF0000"/>
                </a:solidFill>
              </a:rPr>
              <a:t>10%</a:t>
            </a:r>
            <a:r>
              <a:rPr lang="es-ES" sz="900" b="1" dirty="0"/>
              <a:t> POBLACIÓN LIGADA AL MANEJO DE LAS EMPRESAS ESTATALES ESTRATÉGICAS</a:t>
            </a:r>
            <a:endParaRPr lang="es-BO" sz="900" b="1" dirty="0"/>
          </a:p>
        </p:txBody>
      </p:sp>
      <p:sp>
        <p:nvSpPr>
          <p:cNvPr id="16395" name="CuadroTexto 11">
            <a:extLst>
              <a:ext uri="{FF2B5EF4-FFF2-40B4-BE49-F238E27FC236}">
                <a16:creationId xmlns:a16="http://schemas.microsoft.com/office/drawing/2014/main" id="{1EB22680-98AD-4501-8464-F9E5F1D3661B}"/>
              </a:ext>
            </a:extLst>
          </p:cNvPr>
          <p:cNvSpPr txBox="1">
            <a:spLocks noChangeArrowheads="1"/>
          </p:cNvSpPr>
          <p:nvPr/>
        </p:nvSpPr>
        <p:spPr bwMode="auto">
          <a:xfrm>
            <a:off x="6743701" y="1106488"/>
            <a:ext cx="201612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s-ES" altLang="es-BO" sz="900" b="1"/>
              <a:t>INICIO DE LA CORRUPCIÓN</a:t>
            </a:r>
          </a:p>
          <a:p>
            <a:r>
              <a:rPr lang="es-ES" altLang="es-BO" sz="900" b="1"/>
              <a:t>ENRIQUECIMIENTO POLÍTICO</a:t>
            </a:r>
          </a:p>
          <a:p>
            <a:r>
              <a:rPr lang="es-ES" altLang="es-BO" sz="900" b="1"/>
              <a:t>EMPRESARIAL INEFICIENCIA ADM. </a:t>
            </a:r>
            <a:endParaRPr lang="es-BO" altLang="es-BO" sz="900" b="1"/>
          </a:p>
        </p:txBody>
      </p:sp>
      <p:sp>
        <p:nvSpPr>
          <p:cNvPr id="13" name="Elipse 12">
            <a:extLst>
              <a:ext uri="{FF2B5EF4-FFF2-40B4-BE49-F238E27FC236}">
                <a16:creationId xmlns:a16="http://schemas.microsoft.com/office/drawing/2014/main" id="{E90DF610-FFD9-403E-AE13-98A1ACEA8282}"/>
              </a:ext>
            </a:extLst>
          </p:cNvPr>
          <p:cNvSpPr/>
          <p:nvPr/>
        </p:nvSpPr>
        <p:spPr>
          <a:xfrm>
            <a:off x="5310188" y="3259138"/>
            <a:ext cx="1397000" cy="1397000"/>
          </a:xfrm>
          <a:prstGeom prst="ellipse">
            <a:avLst/>
          </a:prstGeom>
          <a:solidFill>
            <a:schemeClr val="tx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endParaRPr lang="es-BO" sz="400" b="1" dirty="0">
              <a:solidFill>
                <a:srgbClr val="FF0000"/>
              </a:solidFill>
            </a:endParaRPr>
          </a:p>
        </p:txBody>
      </p:sp>
      <p:sp>
        <p:nvSpPr>
          <p:cNvPr id="14" name="CuadroTexto 13">
            <a:extLst>
              <a:ext uri="{FF2B5EF4-FFF2-40B4-BE49-F238E27FC236}">
                <a16:creationId xmlns:a16="http://schemas.microsoft.com/office/drawing/2014/main" id="{3F897E11-FB64-4F8A-B7F7-6A53FC235416}"/>
              </a:ext>
            </a:extLst>
          </p:cNvPr>
          <p:cNvSpPr txBox="1"/>
          <p:nvPr/>
        </p:nvSpPr>
        <p:spPr>
          <a:xfrm>
            <a:off x="5189539" y="3543301"/>
            <a:ext cx="1639887" cy="646331"/>
          </a:xfrm>
          <a:prstGeom prst="rect">
            <a:avLst/>
          </a:prstGeom>
          <a:noFill/>
        </p:spPr>
        <p:txBody>
          <a:bodyPr>
            <a:spAutoFit/>
          </a:bodyPr>
          <a:lstStyle/>
          <a:p>
            <a:pPr algn="ctr">
              <a:defRPr/>
            </a:pPr>
            <a:r>
              <a:rPr lang="es-ES" sz="900" b="1" dirty="0">
                <a:solidFill>
                  <a:schemeClr val="bg1">
                    <a:lumMod val="50000"/>
                  </a:schemeClr>
                </a:solidFill>
                <a:effectLst>
                  <a:outerShdw blurRad="38100" dist="38100" dir="2700000" algn="tl">
                    <a:srgbClr val="000000">
                      <a:alpha val="43137"/>
                    </a:srgbClr>
                  </a:outerShdw>
                </a:effectLst>
              </a:rPr>
              <a:t>MAS 2006-2023</a:t>
            </a:r>
          </a:p>
          <a:p>
            <a:pPr algn="ctr">
              <a:defRPr/>
            </a:pPr>
            <a:r>
              <a:rPr lang="es-ES" sz="900" b="1" dirty="0">
                <a:solidFill>
                  <a:schemeClr val="bg1">
                    <a:lumMod val="50000"/>
                  </a:schemeClr>
                </a:solidFill>
                <a:effectLst>
                  <a:outerShdw blurRad="38100" dist="38100" dir="2700000" algn="tl">
                    <a:srgbClr val="000000">
                      <a:alpha val="43137"/>
                    </a:srgbClr>
                  </a:outerShdw>
                </a:effectLst>
              </a:rPr>
              <a:t>Modelo Económico </a:t>
            </a:r>
          </a:p>
          <a:p>
            <a:pPr algn="ctr">
              <a:defRPr/>
            </a:pPr>
            <a:r>
              <a:rPr lang="es-ES" sz="900" b="1" dirty="0">
                <a:solidFill>
                  <a:schemeClr val="bg1">
                    <a:lumMod val="50000"/>
                  </a:schemeClr>
                </a:solidFill>
                <a:effectLst>
                  <a:outerShdw blurRad="38100" dist="38100" dir="2700000" algn="tl">
                    <a:srgbClr val="000000">
                      <a:alpha val="43137"/>
                    </a:srgbClr>
                  </a:outerShdw>
                </a:effectLst>
              </a:rPr>
              <a:t>PLURAL  Y</a:t>
            </a:r>
          </a:p>
          <a:p>
            <a:pPr algn="ctr">
              <a:defRPr/>
            </a:pPr>
            <a:r>
              <a:rPr lang="es-ES" sz="900" b="1" dirty="0">
                <a:solidFill>
                  <a:schemeClr val="bg1">
                    <a:lumMod val="50000"/>
                  </a:schemeClr>
                </a:solidFill>
                <a:effectLst>
                  <a:outerShdw blurRad="38100" dist="38100" dir="2700000" algn="tl">
                    <a:srgbClr val="000000">
                      <a:alpha val="43137"/>
                    </a:srgbClr>
                  </a:outerShdw>
                </a:effectLst>
              </a:rPr>
              <a:t>COMUNITARIO</a:t>
            </a:r>
            <a:endParaRPr lang="es-BO" sz="500" b="1" dirty="0">
              <a:solidFill>
                <a:schemeClr val="bg1">
                  <a:lumMod val="50000"/>
                </a:schemeClr>
              </a:solidFill>
              <a:effectLst>
                <a:outerShdw blurRad="38100" dist="38100" dir="2700000" algn="tl">
                  <a:srgbClr val="000000">
                    <a:alpha val="43137"/>
                  </a:srgbClr>
                </a:outerShdw>
              </a:effectLst>
            </a:endParaRPr>
          </a:p>
        </p:txBody>
      </p:sp>
      <p:sp>
        <p:nvSpPr>
          <p:cNvPr id="16398" name="CuadroTexto 14">
            <a:extLst>
              <a:ext uri="{FF2B5EF4-FFF2-40B4-BE49-F238E27FC236}">
                <a16:creationId xmlns:a16="http://schemas.microsoft.com/office/drawing/2014/main" id="{4309B3C5-E281-4E42-B621-6029694F5B75}"/>
              </a:ext>
            </a:extLst>
          </p:cNvPr>
          <p:cNvSpPr txBox="1">
            <a:spLocks noChangeArrowheads="1"/>
          </p:cNvSpPr>
          <p:nvPr/>
        </p:nvSpPr>
        <p:spPr bwMode="auto">
          <a:xfrm>
            <a:off x="7011989" y="4935539"/>
            <a:ext cx="20161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s-ES" altLang="es-BO" sz="900" b="1"/>
              <a:t>BASES DE LA ECONOMÍA</a:t>
            </a:r>
          </a:p>
          <a:p>
            <a:r>
              <a:rPr lang="es-ES" altLang="es-BO" sz="900" b="1"/>
              <a:t>EMPRESAS INTERNACIONALES</a:t>
            </a:r>
            <a:endParaRPr lang="es-BO" altLang="es-BO" sz="900" b="1"/>
          </a:p>
        </p:txBody>
      </p:sp>
      <p:sp>
        <p:nvSpPr>
          <p:cNvPr id="16399" name="CuadroTexto 15">
            <a:extLst>
              <a:ext uri="{FF2B5EF4-FFF2-40B4-BE49-F238E27FC236}">
                <a16:creationId xmlns:a16="http://schemas.microsoft.com/office/drawing/2014/main" id="{9101A89E-A328-4133-9584-552D5CB7A70D}"/>
              </a:ext>
            </a:extLst>
          </p:cNvPr>
          <p:cNvSpPr txBox="1">
            <a:spLocks noChangeArrowheads="1"/>
          </p:cNvSpPr>
          <p:nvPr/>
        </p:nvSpPr>
        <p:spPr bwMode="auto">
          <a:xfrm>
            <a:off x="3122614" y="5805489"/>
            <a:ext cx="2016125"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s-ES" altLang="es-BO" sz="900" b="1"/>
              <a:t>95</a:t>
            </a:r>
            <a:r>
              <a:rPr lang="es-ES" altLang="es-BO" sz="900" b="1">
                <a:solidFill>
                  <a:srgbClr val="FF0000"/>
                </a:solidFill>
              </a:rPr>
              <a:t>%</a:t>
            </a:r>
            <a:r>
              <a:rPr lang="es-ES" altLang="es-BO" sz="900" b="1"/>
              <a:t> POBREZA Y MARGINALIDAD INDÍGENAS Y MESTIZOS</a:t>
            </a:r>
          </a:p>
          <a:p>
            <a:r>
              <a:rPr lang="es-ES" altLang="es-BO" sz="900" b="1">
                <a:solidFill>
                  <a:srgbClr val="FF0000"/>
                </a:solidFill>
              </a:rPr>
              <a:t>5% </a:t>
            </a:r>
            <a:r>
              <a:rPr lang="es-ES" altLang="es-BO" sz="900" b="1"/>
              <a:t>BENEFICIADA CON LA RIQUEZA, LIGADA A LA CORONA ESPAÑOLA</a:t>
            </a:r>
            <a:endParaRPr lang="es-BO" altLang="es-BO" sz="900" b="1"/>
          </a:p>
        </p:txBody>
      </p:sp>
      <p:sp>
        <p:nvSpPr>
          <p:cNvPr id="16400" name="CuadroTexto 16">
            <a:extLst>
              <a:ext uri="{FF2B5EF4-FFF2-40B4-BE49-F238E27FC236}">
                <a16:creationId xmlns:a16="http://schemas.microsoft.com/office/drawing/2014/main" id="{1F450DB0-102F-41CE-BC4E-2EFDC5F47A76}"/>
              </a:ext>
            </a:extLst>
          </p:cNvPr>
          <p:cNvSpPr txBox="1">
            <a:spLocks noChangeArrowheads="1"/>
          </p:cNvSpPr>
          <p:nvPr/>
        </p:nvSpPr>
        <p:spPr bwMode="auto">
          <a:xfrm>
            <a:off x="9136063" y="4610100"/>
            <a:ext cx="1236662" cy="1062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buFont typeface="Arial" panose="020B0604020202020204" pitchFamily="34" charset="0"/>
              <a:buChar char="•"/>
            </a:pPr>
            <a:r>
              <a:rPr lang="es-ES" altLang="es-BO" sz="900" b="1"/>
              <a:t>ANDINA </a:t>
            </a:r>
          </a:p>
          <a:p>
            <a:pPr>
              <a:buFont typeface="Arial" panose="020B0604020202020204" pitchFamily="34" charset="0"/>
              <a:buChar char="•"/>
            </a:pPr>
            <a:r>
              <a:rPr lang="es-ES" altLang="es-BO" sz="900" b="1"/>
              <a:t>CHACO</a:t>
            </a:r>
          </a:p>
          <a:p>
            <a:pPr>
              <a:buFont typeface="Arial" panose="020B0604020202020204" pitchFamily="34" charset="0"/>
              <a:buChar char="•"/>
            </a:pPr>
            <a:r>
              <a:rPr lang="es-ES" altLang="es-BO" sz="900" b="1"/>
              <a:t>PETROBRAS</a:t>
            </a:r>
          </a:p>
          <a:p>
            <a:pPr>
              <a:buFont typeface="Arial" panose="020B0604020202020204" pitchFamily="34" charset="0"/>
              <a:buChar char="•"/>
            </a:pPr>
            <a:r>
              <a:rPr lang="es-ES" altLang="es-BO" sz="900" b="1"/>
              <a:t>TRANSREDES</a:t>
            </a:r>
          </a:p>
          <a:p>
            <a:pPr>
              <a:buFont typeface="Arial" panose="020B0604020202020204" pitchFamily="34" charset="0"/>
              <a:buChar char="•"/>
            </a:pPr>
            <a:r>
              <a:rPr lang="es-ES" altLang="es-BO" sz="900" b="1"/>
              <a:t>FFCC</a:t>
            </a:r>
          </a:p>
          <a:p>
            <a:pPr>
              <a:buFont typeface="Arial" panose="020B0604020202020204" pitchFamily="34" charset="0"/>
              <a:buChar char="•"/>
            </a:pPr>
            <a:r>
              <a:rPr lang="es-ES" altLang="es-BO" sz="900" b="1"/>
              <a:t>ENTEL</a:t>
            </a:r>
          </a:p>
          <a:p>
            <a:pPr>
              <a:buFont typeface="Arial" panose="020B0604020202020204" pitchFamily="34" charset="0"/>
              <a:buChar char="•"/>
            </a:pPr>
            <a:r>
              <a:rPr lang="es-ES" altLang="es-BO" sz="900" b="1"/>
              <a:t>ELECTRICIDAD</a:t>
            </a:r>
            <a:endParaRPr lang="es-BO" altLang="es-BO" sz="900" b="1"/>
          </a:p>
        </p:txBody>
      </p:sp>
      <p:sp>
        <p:nvSpPr>
          <p:cNvPr id="16401" name="CuadroTexto 17">
            <a:extLst>
              <a:ext uri="{FF2B5EF4-FFF2-40B4-BE49-F238E27FC236}">
                <a16:creationId xmlns:a16="http://schemas.microsoft.com/office/drawing/2014/main" id="{B51496D4-A940-49F3-80D4-81FFEE818FA3}"/>
              </a:ext>
            </a:extLst>
          </p:cNvPr>
          <p:cNvSpPr txBox="1">
            <a:spLocks noChangeArrowheads="1"/>
          </p:cNvSpPr>
          <p:nvPr/>
        </p:nvSpPr>
        <p:spPr bwMode="auto">
          <a:xfrm>
            <a:off x="6970714" y="5500688"/>
            <a:ext cx="201612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buFont typeface="Arial" panose="020B0604020202020204" pitchFamily="34" charset="0"/>
              <a:buChar char="•"/>
            </a:pPr>
            <a:r>
              <a:rPr lang="es-ES" altLang="es-BO" sz="900" b="1"/>
              <a:t>UTILIDADES AL EXTERIOR</a:t>
            </a:r>
          </a:p>
          <a:p>
            <a:pPr>
              <a:buFont typeface="Arial" panose="020B0604020202020204" pitchFamily="34" charset="0"/>
              <a:buChar char="•"/>
            </a:pPr>
            <a:r>
              <a:rPr lang="es-ES" altLang="es-BO" sz="900" b="1"/>
              <a:t>INCREMENTO TRIBUTARIO</a:t>
            </a:r>
          </a:p>
          <a:p>
            <a:pPr>
              <a:buFont typeface="Arial" panose="020B0604020202020204" pitchFamily="34" charset="0"/>
              <a:buChar char="•"/>
            </a:pPr>
            <a:r>
              <a:rPr lang="es-ES" altLang="es-BO" sz="900" b="1"/>
              <a:t>ILIQUIDEZ</a:t>
            </a:r>
          </a:p>
          <a:p>
            <a:pPr>
              <a:buFont typeface="Arial" panose="020B0604020202020204" pitchFamily="34" charset="0"/>
              <a:buChar char="•"/>
            </a:pPr>
            <a:r>
              <a:rPr lang="es-ES" altLang="es-BO" sz="900" b="1"/>
              <a:t>INSEGURIDAD</a:t>
            </a:r>
            <a:endParaRPr lang="es-BO" altLang="es-BO" sz="900" b="1"/>
          </a:p>
        </p:txBody>
      </p:sp>
      <p:sp>
        <p:nvSpPr>
          <p:cNvPr id="20" name="Cerrar llave 19">
            <a:extLst>
              <a:ext uri="{FF2B5EF4-FFF2-40B4-BE49-F238E27FC236}">
                <a16:creationId xmlns:a16="http://schemas.microsoft.com/office/drawing/2014/main" id="{EEB24EED-E27D-4964-B57A-8EF724FE3FB4}"/>
              </a:ext>
            </a:extLst>
          </p:cNvPr>
          <p:cNvSpPr/>
          <p:nvPr/>
        </p:nvSpPr>
        <p:spPr>
          <a:xfrm>
            <a:off x="8863014" y="4672014"/>
            <a:ext cx="212725" cy="936625"/>
          </a:xfrm>
          <a:prstGeom prst="rightBrace">
            <a:avLst>
              <a:gd name="adj1" fmla="val 34176"/>
              <a:gd name="adj2" fmla="val 50000"/>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s-BO"/>
          </a:p>
        </p:txBody>
      </p:sp>
      <p:sp>
        <p:nvSpPr>
          <p:cNvPr id="16403" name="CuadroTexto 20">
            <a:extLst>
              <a:ext uri="{FF2B5EF4-FFF2-40B4-BE49-F238E27FC236}">
                <a16:creationId xmlns:a16="http://schemas.microsoft.com/office/drawing/2014/main" id="{DEACFE0F-D174-4E72-A7FB-A5F2B376F8E4}"/>
              </a:ext>
            </a:extLst>
          </p:cNvPr>
          <p:cNvSpPr txBox="1">
            <a:spLocks noChangeArrowheads="1"/>
          </p:cNvSpPr>
          <p:nvPr/>
        </p:nvSpPr>
        <p:spPr bwMode="auto">
          <a:xfrm>
            <a:off x="7248525" y="6126163"/>
            <a:ext cx="2592388"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s-ES" altLang="es-BO" sz="900" b="1"/>
              <a:t>ESTE  MODELO PLANTEA UNA ECONOMÍA BASADA EN LA EXPORTACIÓN DE GAS NATURAL</a:t>
            </a:r>
          </a:p>
          <a:p>
            <a:r>
              <a:rPr lang="es-ES" altLang="es-BO" sz="900" b="1"/>
              <a:t>(EJE ENERGÉTICO DEL CONO SUR)</a:t>
            </a:r>
            <a:endParaRPr lang="es-BO" altLang="es-BO" sz="900" b="1"/>
          </a:p>
        </p:txBody>
      </p:sp>
      <p:sp>
        <p:nvSpPr>
          <p:cNvPr id="16404" name="CuadroTexto 21">
            <a:extLst>
              <a:ext uri="{FF2B5EF4-FFF2-40B4-BE49-F238E27FC236}">
                <a16:creationId xmlns:a16="http://schemas.microsoft.com/office/drawing/2014/main" id="{D0878B4E-FD83-41D6-82DC-B55B8A3247BA}"/>
              </a:ext>
            </a:extLst>
          </p:cNvPr>
          <p:cNvSpPr txBox="1">
            <a:spLocks noChangeArrowheads="1"/>
          </p:cNvSpPr>
          <p:nvPr/>
        </p:nvSpPr>
        <p:spPr bwMode="auto">
          <a:xfrm>
            <a:off x="5022851" y="6075363"/>
            <a:ext cx="2016125"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s-ES" altLang="es-BO" sz="900" b="1"/>
              <a:t>BASE DE LA ECONOMÍA</a:t>
            </a:r>
          </a:p>
          <a:p>
            <a:pPr algn="ctr"/>
            <a:r>
              <a:rPr lang="es-ES" altLang="es-BO" sz="900" b="1"/>
              <a:t>AUGE DE LA PLATA</a:t>
            </a:r>
          </a:p>
          <a:p>
            <a:pPr algn="ctr"/>
            <a:r>
              <a:rPr lang="es-ES" altLang="es-BO" sz="900" b="1"/>
              <a:t>MODELO ECONÓMICO FEUDAL</a:t>
            </a:r>
          </a:p>
          <a:p>
            <a:pPr algn="ctr"/>
            <a:r>
              <a:rPr lang="es-ES" altLang="es-BO" sz="900" b="1"/>
              <a:t>ENCOMIENDAS MIRA COLONIALISMO ESCLAVITUD</a:t>
            </a:r>
            <a:endParaRPr lang="es-BO" altLang="es-BO" sz="900" b="1"/>
          </a:p>
        </p:txBody>
      </p:sp>
      <p:sp>
        <p:nvSpPr>
          <p:cNvPr id="16405" name="CuadroTexto 22">
            <a:extLst>
              <a:ext uri="{FF2B5EF4-FFF2-40B4-BE49-F238E27FC236}">
                <a16:creationId xmlns:a16="http://schemas.microsoft.com/office/drawing/2014/main" id="{14BA0586-DDCE-44A5-9AB0-8B5802739A57}"/>
              </a:ext>
            </a:extLst>
          </p:cNvPr>
          <p:cNvSpPr txBox="1">
            <a:spLocks noChangeArrowheads="1"/>
          </p:cNvSpPr>
          <p:nvPr/>
        </p:nvSpPr>
        <p:spPr bwMode="auto">
          <a:xfrm>
            <a:off x="8759825" y="2228851"/>
            <a:ext cx="1555750" cy="1338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s-ES" altLang="es-BO" sz="900" b="1">
                <a:solidFill>
                  <a:srgbClr val="FF0000"/>
                </a:solidFill>
              </a:rPr>
              <a:t>70%</a:t>
            </a:r>
            <a:r>
              <a:rPr lang="es-ES" altLang="es-BO" sz="900" b="1"/>
              <a:t> POBLACIÓN POBRE MERCADO INTERNO DECRECIENTE</a:t>
            </a:r>
          </a:p>
          <a:p>
            <a:endParaRPr lang="es-ES" altLang="es-BO" sz="900" b="1"/>
          </a:p>
          <a:p>
            <a:r>
              <a:rPr lang="es-ES" altLang="es-BO" sz="900" b="1">
                <a:solidFill>
                  <a:srgbClr val="FF0000"/>
                </a:solidFill>
              </a:rPr>
              <a:t>30%</a:t>
            </a:r>
            <a:r>
              <a:rPr lang="es-ES" altLang="es-BO" sz="900" b="1"/>
              <a:t> EMPRESAS INTERNACIONALES CON LIQUIDEZ ABUNDANTE</a:t>
            </a:r>
          </a:p>
          <a:p>
            <a:endParaRPr lang="es-BO" altLang="es-BO" sz="900" b="1"/>
          </a:p>
        </p:txBody>
      </p:sp>
      <p:sp>
        <p:nvSpPr>
          <p:cNvPr id="16406" name="CuadroTexto 23">
            <a:extLst>
              <a:ext uri="{FF2B5EF4-FFF2-40B4-BE49-F238E27FC236}">
                <a16:creationId xmlns:a16="http://schemas.microsoft.com/office/drawing/2014/main" id="{C8BC69E3-84C0-4054-9AEF-C30289D62E86}"/>
              </a:ext>
            </a:extLst>
          </p:cNvPr>
          <p:cNvSpPr txBox="1">
            <a:spLocks noChangeArrowheads="1"/>
          </p:cNvSpPr>
          <p:nvPr/>
        </p:nvSpPr>
        <p:spPr bwMode="auto">
          <a:xfrm>
            <a:off x="8356600" y="1752601"/>
            <a:ext cx="155575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s-ES" altLang="es-BO" sz="900" b="1"/>
              <a:t>20 JULIO</a:t>
            </a:r>
          </a:p>
          <a:p>
            <a:pPr algn="ctr"/>
            <a:r>
              <a:rPr lang="es-ES" altLang="es-BO" sz="900" b="1"/>
              <a:t>LEY SAFCO 1990</a:t>
            </a:r>
          </a:p>
          <a:p>
            <a:endParaRPr lang="es-BO" altLang="es-BO" sz="900" b="1"/>
          </a:p>
        </p:txBody>
      </p:sp>
      <p:sp>
        <p:nvSpPr>
          <p:cNvPr id="16407" name="CuadroTexto 24">
            <a:extLst>
              <a:ext uri="{FF2B5EF4-FFF2-40B4-BE49-F238E27FC236}">
                <a16:creationId xmlns:a16="http://schemas.microsoft.com/office/drawing/2014/main" id="{1E3B9C15-E523-4C33-899F-1E6F4F5791E9}"/>
              </a:ext>
            </a:extLst>
          </p:cNvPr>
          <p:cNvSpPr txBox="1">
            <a:spLocks noChangeArrowheads="1"/>
          </p:cNvSpPr>
          <p:nvPr/>
        </p:nvSpPr>
        <p:spPr bwMode="auto">
          <a:xfrm>
            <a:off x="4579939" y="2508250"/>
            <a:ext cx="2827337"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s-ES" altLang="es-BO" sz="1000" b="1"/>
              <a:t>Base de la economía</a:t>
            </a:r>
          </a:p>
          <a:p>
            <a:pPr algn="ctr"/>
            <a:r>
              <a:rPr lang="es-ES" altLang="es-BO" sz="1000" b="1"/>
              <a:t>Empresas estratégicas ENDE, ENFE, COMIBOL, YPFB, LAB, ENTEL, INGENIOS</a:t>
            </a:r>
          </a:p>
          <a:p>
            <a:endParaRPr lang="es-BO" altLang="es-BO" sz="900" b="1"/>
          </a:p>
        </p:txBody>
      </p:sp>
      <p:sp>
        <p:nvSpPr>
          <p:cNvPr id="16408" name="CuadroTexto 25">
            <a:extLst>
              <a:ext uri="{FF2B5EF4-FFF2-40B4-BE49-F238E27FC236}">
                <a16:creationId xmlns:a16="http://schemas.microsoft.com/office/drawing/2014/main" id="{777B9E69-9016-47A2-AB80-166C7E010731}"/>
              </a:ext>
            </a:extLst>
          </p:cNvPr>
          <p:cNvSpPr txBox="1">
            <a:spLocks noChangeArrowheads="1"/>
          </p:cNvSpPr>
          <p:nvPr/>
        </p:nvSpPr>
        <p:spPr bwMode="auto">
          <a:xfrm>
            <a:off x="5376864" y="4640264"/>
            <a:ext cx="12668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s-ES" altLang="es-BO" sz="900" b="1"/>
              <a:t>PREBENDALISMO</a:t>
            </a:r>
          </a:p>
          <a:p>
            <a:endParaRPr lang="es-BO" altLang="es-BO" sz="900" b="1"/>
          </a:p>
        </p:txBody>
      </p:sp>
      <p:sp>
        <p:nvSpPr>
          <p:cNvPr id="16409" name="CuadroTexto 26">
            <a:extLst>
              <a:ext uri="{FF2B5EF4-FFF2-40B4-BE49-F238E27FC236}">
                <a16:creationId xmlns:a16="http://schemas.microsoft.com/office/drawing/2014/main" id="{3A2B80FC-DAA7-4E13-A543-70ACE59F5653}"/>
              </a:ext>
            </a:extLst>
          </p:cNvPr>
          <p:cNvSpPr txBox="1">
            <a:spLocks noChangeArrowheads="1"/>
          </p:cNvSpPr>
          <p:nvPr/>
        </p:nvSpPr>
        <p:spPr bwMode="auto">
          <a:xfrm>
            <a:off x="6597650" y="3914775"/>
            <a:ext cx="10937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s-ES" altLang="es-BO" sz="900" b="1" dirty="0"/>
              <a:t>CAUDILLISMO</a:t>
            </a:r>
          </a:p>
          <a:p>
            <a:endParaRPr lang="es-BO" altLang="es-BO" sz="900" b="1" dirty="0"/>
          </a:p>
        </p:txBody>
      </p:sp>
      <p:sp>
        <p:nvSpPr>
          <p:cNvPr id="16410" name="CuadroTexto 27">
            <a:extLst>
              <a:ext uri="{FF2B5EF4-FFF2-40B4-BE49-F238E27FC236}">
                <a16:creationId xmlns:a16="http://schemas.microsoft.com/office/drawing/2014/main" id="{E13FBEF3-675C-4337-8580-0A912D8FA8BB}"/>
              </a:ext>
            </a:extLst>
          </p:cNvPr>
          <p:cNvSpPr txBox="1">
            <a:spLocks noChangeArrowheads="1"/>
          </p:cNvSpPr>
          <p:nvPr/>
        </p:nvSpPr>
        <p:spPr bwMode="auto">
          <a:xfrm>
            <a:off x="4233863" y="3841750"/>
            <a:ext cx="11287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s-ES" altLang="es-BO" sz="900" b="1"/>
              <a:t>CLIENTELISMO</a:t>
            </a:r>
          </a:p>
          <a:p>
            <a:endParaRPr lang="es-BO" altLang="es-BO" sz="900" b="1"/>
          </a:p>
        </p:txBody>
      </p:sp>
      <p:sp>
        <p:nvSpPr>
          <p:cNvPr id="28" name="CuadroTexto 27">
            <a:extLst>
              <a:ext uri="{FF2B5EF4-FFF2-40B4-BE49-F238E27FC236}">
                <a16:creationId xmlns:a16="http://schemas.microsoft.com/office/drawing/2014/main" id="{5F7EBA25-FF00-4C2B-8E27-8FF7F1C939B4}"/>
              </a:ext>
            </a:extLst>
          </p:cNvPr>
          <p:cNvSpPr txBox="1"/>
          <p:nvPr/>
        </p:nvSpPr>
        <p:spPr>
          <a:xfrm>
            <a:off x="10006146" y="600731"/>
            <a:ext cx="2185854" cy="523220"/>
          </a:xfrm>
          <a:prstGeom prst="rect">
            <a:avLst/>
          </a:prstGeom>
          <a:noFill/>
        </p:spPr>
        <p:txBody>
          <a:bodyPr wrap="square" rtlCol="0">
            <a:spAutoFit/>
          </a:bodyPr>
          <a:lstStyle/>
          <a:p>
            <a:r>
              <a:rPr lang="es-BO" sz="2800" b="1" dirty="0"/>
              <a:t>ANEXO 2</a:t>
            </a:r>
          </a:p>
        </p:txBody>
      </p:sp>
    </p:spTree>
  </p:cSld>
  <p:clrMapOvr>
    <a:masterClrMapping/>
  </p:clrMapOvr>
  <p:transition spd="slow">
    <p:comb/>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DEFB63F8-3B1C-4832-962A-D4A7BF19DC34}"/>
              </a:ext>
            </a:extLst>
          </p:cNvPr>
          <p:cNvSpPr>
            <a:spLocks noGrp="1"/>
          </p:cNvSpPr>
          <p:nvPr>
            <p:ph type="title"/>
          </p:nvPr>
        </p:nvSpPr>
        <p:spPr>
          <a:xfrm>
            <a:off x="684212" y="175393"/>
            <a:ext cx="8534400" cy="872357"/>
          </a:xfrm>
        </p:spPr>
        <p:txBody>
          <a:bodyPr/>
          <a:lstStyle/>
          <a:p>
            <a:r>
              <a:rPr lang="es-ES" dirty="0"/>
              <a:t>BIBLIOGRAFIA</a:t>
            </a:r>
            <a:endParaRPr lang="es-BO" dirty="0"/>
          </a:p>
        </p:txBody>
      </p:sp>
      <p:sp>
        <p:nvSpPr>
          <p:cNvPr id="7" name="Subtítulo 4">
            <a:extLst>
              <a:ext uri="{FF2B5EF4-FFF2-40B4-BE49-F238E27FC236}">
                <a16:creationId xmlns:a16="http://schemas.microsoft.com/office/drawing/2014/main" id="{59318AF0-19F2-4B3F-B46D-8ECD49257100}"/>
              </a:ext>
            </a:extLst>
          </p:cNvPr>
          <p:cNvSpPr txBox="1">
            <a:spLocks/>
          </p:cNvSpPr>
          <p:nvPr/>
        </p:nvSpPr>
        <p:spPr>
          <a:xfrm>
            <a:off x="568036" y="1047749"/>
            <a:ext cx="11103264" cy="5519305"/>
          </a:xfrm>
          <a:prstGeom prst="rect">
            <a:avLst/>
          </a:prstGeom>
        </p:spPr>
        <p:txBody>
          <a:bodyPr vert="horz" lIns="91440" tIns="45720" rIns="91440" bIns="45720" numCol="2"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pPr marL="285750" indent="-285750">
              <a:lnSpc>
                <a:spcPct val="110000"/>
              </a:lnSpc>
              <a:buFont typeface="Arial" panose="020B0604020202020204" pitchFamily="34" charset="0"/>
              <a:buChar char="•"/>
            </a:pPr>
            <a:r>
              <a:rPr lang="es-ES" sz="1600" b="1" dirty="0"/>
              <a:t>Constitución Federal de los EE.UU.</a:t>
            </a:r>
            <a:endParaRPr lang="es-BO" sz="1600" b="1" dirty="0"/>
          </a:p>
          <a:p>
            <a:pPr marL="285750" indent="-285750">
              <a:lnSpc>
                <a:spcPct val="110000"/>
              </a:lnSpc>
              <a:buFont typeface="Arial" panose="020B0604020202020204" pitchFamily="34" charset="0"/>
              <a:buChar char="•"/>
            </a:pPr>
            <a:r>
              <a:rPr lang="es-ES" sz="1600" b="1" dirty="0"/>
              <a:t>Régimen presidencial, federal de los EE.UU.</a:t>
            </a:r>
            <a:endParaRPr lang="es-BO" sz="1600" b="1" dirty="0"/>
          </a:p>
          <a:p>
            <a:pPr marL="285750" indent="-285750">
              <a:lnSpc>
                <a:spcPct val="110000"/>
              </a:lnSpc>
              <a:buFont typeface="Arial" panose="020B0604020202020204" pitchFamily="34" charset="0"/>
              <a:buChar char="•"/>
            </a:pPr>
            <a:r>
              <a:rPr lang="es-ES" sz="1600" b="1" dirty="0"/>
              <a:t>Federación Boliviana Documento de trabajo</a:t>
            </a:r>
            <a:endParaRPr lang="es-BO" sz="1600" b="1" dirty="0"/>
          </a:p>
          <a:p>
            <a:pPr marL="285750" indent="-285750">
              <a:lnSpc>
                <a:spcPct val="110000"/>
              </a:lnSpc>
              <a:buFont typeface="Arial" panose="020B0604020202020204" pitchFamily="34" charset="0"/>
              <a:buChar char="•"/>
            </a:pPr>
            <a:r>
              <a:rPr lang="es-ES" sz="1600" b="1" dirty="0"/>
              <a:t>Dr. Ramón Peralta Martínez. Universidad COMPLUTENSE. MADRID.</a:t>
            </a:r>
            <a:endParaRPr lang="es-BO" sz="1600" b="1" dirty="0"/>
          </a:p>
          <a:p>
            <a:pPr marL="285750" indent="-285750">
              <a:lnSpc>
                <a:spcPct val="110000"/>
              </a:lnSpc>
              <a:buFont typeface="Arial" panose="020B0604020202020204" pitchFamily="34" charset="0"/>
              <a:buChar char="•"/>
            </a:pPr>
            <a:r>
              <a:rPr lang="es-ES" sz="1600" b="1" dirty="0"/>
              <a:t>¿Por qué leer el Federalismo hoy? Juan F. González </a:t>
            </a:r>
            <a:r>
              <a:rPr lang="es-ES" sz="1600" b="1" dirty="0" err="1"/>
              <a:t>Beritomeu</a:t>
            </a:r>
            <a:r>
              <a:rPr lang="es-ES" sz="1600" b="1" dirty="0"/>
              <a:t> Gabriel L. Negrete Andrea Pozas-Loyo</a:t>
            </a:r>
          </a:p>
          <a:p>
            <a:pPr marL="285750" indent="-285750">
              <a:lnSpc>
                <a:spcPct val="110000"/>
              </a:lnSpc>
              <a:buFont typeface="Arial" panose="020B0604020202020204" pitchFamily="34" charset="0"/>
              <a:buChar char="•"/>
            </a:pPr>
            <a:r>
              <a:rPr lang="es-ES" sz="1600" b="1" dirty="0"/>
              <a:t>Regímenes y Sistemas Político Jairo Diaz Pinzón</a:t>
            </a:r>
            <a:endParaRPr lang="es-BO" sz="1600" b="1" dirty="0"/>
          </a:p>
          <a:p>
            <a:pPr marL="285750" indent="-285750">
              <a:lnSpc>
                <a:spcPct val="110000"/>
              </a:lnSpc>
              <a:buFont typeface="Arial" panose="020B0604020202020204" pitchFamily="34" charset="0"/>
              <a:buChar char="•"/>
            </a:pPr>
            <a:r>
              <a:rPr lang="es-ES" sz="1600" b="1" dirty="0"/>
              <a:t>Constitución francesa</a:t>
            </a:r>
            <a:endParaRPr lang="es-BO" sz="1600" b="1" dirty="0"/>
          </a:p>
          <a:p>
            <a:pPr marL="285750" indent="-285750">
              <a:lnSpc>
                <a:spcPct val="110000"/>
              </a:lnSpc>
              <a:buFont typeface="Arial" panose="020B0604020202020204" pitchFamily="34" charset="0"/>
              <a:buChar char="•"/>
            </a:pPr>
            <a:r>
              <a:rPr lang="es-ES" sz="1600" b="1" dirty="0"/>
              <a:t>Sistemas Federales</a:t>
            </a:r>
            <a:endParaRPr lang="es-BO" sz="1600" b="1" dirty="0"/>
          </a:p>
          <a:p>
            <a:pPr marL="285750" indent="-285750">
              <a:lnSpc>
                <a:spcPct val="110000"/>
              </a:lnSpc>
              <a:buFont typeface="Arial" panose="020B0604020202020204" pitchFamily="34" charset="0"/>
              <a:buChar char="•"/>
            </a:pPr>
            <a:r>
              <a:rPr lang="es-ES" sz="1600" b="1" dirty="0"/>
              <a:t>Una comparación Internacional Wilhelm </a:t>
            </a:r>
            <a:r>
              <a:rPr lang="es-ES" sz="1600" b="1" dirty="0" err="1"/>
              <a:t>Hofmeister</a:t>
            </a:r>
            <a:endParaRPr lang="es-BO" sz="1600" b="1" dirty="0"/>
          </a:p>
          <a:p>
            <a:pPr marL="285750" indent="-285750">
              <a:lnSpc>
                <a:spcPct val="110000"/>
              </a:lnSpc>
              <a:buFont typeface="Arial" panose="020B0604020202020204" pitchFamily="34" charset="0"/>
              <a:buChar char="•"/>
            </a:pPr>
            <a:r>
              <a:rPr lang="pt-BR" sz="1600" b="1" dirty="0"/>
              <a:t>José Tudela </a:t>
            </a:r>
            <a:r>
              <a:rPr lang="pt-BR" sz="1600" b="1" dirty="0" err="1"/>
              <a:t>Aranda</a:t>
            </a:r>
            <a:r>
              <a:rPr lang="pt-BR" sz="1600" b="1" dirty="0"/>
              <a:t> (Konrad. </a:t>
            </a:r>
            <a:r>
              <a:rPr lang="pt-BR" sz="1600" b="1" dirty="0" err="1"/>
              <a:t>Adenaver</a:t>
            </a:r>
            <a:r>
              <a:rPr lang="pt-BR" sz="1600" b="1" dirty="0"/>
              <a:t> </a:t>
            </a:r>
            <a:r>
              <a:rPr lang="pt-BR" sz="1600" b="1" dirty="0" err="1"/>
              <a:t>Stiftung</a:t>
            </a:r>
            <a:r>
              <a:rPr lang="pt-BR" sz="1600" b="1" dirty="0"/>
              <a:t>)</a:t>
            </a:r>
            <a:endParaRPr lang="es-BO" sz="1600" b="1" dirty="0"/>
          </a:p>
          <a:p>
            <a:pPr marL="285750" indent="-285750">
              <a:lnSpc>
                <a:spcPct val="110000"/>
              </a:lnSpc>
              <a:buFont typeface="Arial" panose="020B0604020202020204" pitchFamily="34" charset="0"/>
              <a:buChar char="•"/>
            </a:pPr>
            <a:r>
              <a:rPr lang="es-ES" sz="1600" b="1" dirty="0"/>
              <a:t>Constitución Alemana (16 estados a Lander)</a:t>
            </a:r>
            <a:endParaRPr lang="es-BO" sz="1600" b="1" dirty="0"/>
          </a:p>
          <a:p>
            <a:pPr marL="285750" indent="-285750">
              <a:lnSpc>
                <a:spcPct val="110000"/>
              </a:lnSpc>
              <a:buFont typeface="Arial" panose="020B0604020202020204" pitchFamily="34" charset="0"/>
              <a:buChar char="•"/>
            </a:pPr>
            <a:r>
              <a:rPr lang="es-ES" sz="1600" b="1" dirty="0"/>
              <a:t>Constitución Suiza</a:t>
            </a:r>
            <a:endParaRPr lang="es-BO" sz="1600" b="1" dirty="0"/>
          </a:p>
          <a:p>
            <a:pPr marL="285750" indent="-285750">
              <a:lnSpc>
                <a:spcPct val="110000"/>
              </a:lnSpc>
              <a:buFont typeface="Arial" panose="020B0604020202020204" pitchFamily="34" charset="0"/>
              <a:buChar char="•"/>
            </a:pPr>
            <a:r>
              <a:rPr lang="es-ES" sz="1600" b="1" dirty="0"/>
              <a:t>Constitución Federal de Brasil</a:t>
            </a:r>
            <a:endParaRPr lang="es-BO" sz="1600" b="1" dirty="0"/>
          </a:p>
          <a:p>
            <a:pPr marL="285750" indent="-285750">
              <a:lnSpc>
                <a:spcPct val="110000"/>
              </a:lnSpc>
              <a:buFont typeface="Arial" panose="020B0604020202020204" pitchFamily="34" charset="0"/>
              <a:buChar char="•"/>
            </a:pPr>
            <a:r>
              <a:rPr lang="es-ES" sz="1600" b="1" dirty="0"/>
              <a:t>Constitución de México (32 entidades Federativas compuesto por 31 Estados, y la Capital del país como una entidad federativa con plena autonomía (El Distrito Federal se convirtió en la Ciudad de México).</a:t>
            </a:r>
            <a:endParaRPr lang="es-BO" sz="1600" b="1" dirty="0"/>
          </a:p>
          <a:p>
            <a:pPr marL="285750" indent="-285750">
              <a:lnSpc>
                <a:spcPct val="110000"/>
              </a:lnSpc>
              <a:buFont typeface="Arial" panose="020B0604020202020204" pitchFamily="34" charset="0"/>
              <a:buChar char="•"/>
            </a:pPr>
            <a:r>
              <a:rPr lang="es-ES" sz="1600" b="1" dirty="0"/>
              <a:t>Independencia o Autonomía. La disyuntiva de Santa Cruz Ismael Muñoz García</a:t>
            </a:r>
            <a:endParaRPr lang="es-BO" sz="1600" b="1" dirty="0"/>
          </a:p>
          <a:p>
            <a:pPr marL="285750" indent="-285750">
              <a:lnSpc>
                <a:spcPct val="110000"/>
              </a:lnSpc>
              <a:buFont typeface="Arial" panose="020B0604020202020204" pitchFamily="34" charset="0"/>
              <a:buChar char="•"/>
            </a:pPr>
            <a:r>
              <a:rPr lang="es-ES" sz="1600" b="1" dirty="0"/>
              <a:t>Sistema Federal de Canadá origen evolución y problemas actuales (José WOERHLING) Universidad de Montreal</a:t>
            </a:r>
            <a:endParaRPr lang="es-BO" sz="1600" b="1" dirty="0"/>
          </a:p>
          <a:p>
            <a:pPr marL="285750" indent="-285750">
              <a:lnSpc>
                <a:spcPct val="110000"/>
              </a:lnSpc>
              <a:buFont typeface="Arial" panose="020B0604020202020204" pitchFamily="34" charset="0"/>
              <a:buChar char="•"/>
            </a:pPr>
            <a:r>
              <a:rPr lang="es-BO" sz="1600" b="1" dirty="0"/>
              <a:t>Bolivia</a:t>
            </a:r>
            <a:r>
              <a:rPr lang="pt-BR" sz="1600" b="1" dirty="0"/>
              <a:t> Federal (Jorge </a:t>
            </a:r>
            <a:r>
              <a:rPr lang="es-BO" sz="1600" b="1" dirty="0"/>
              <a:t>Iván</a:t>
            </a:r>
            <a:r>
              <a:rPr lang="pt-BR" sz="1600" b="1" dirty="0"/>
              <a:t> Roca </a:t>
            </a:r>
            <a:r>
              <a:rPr lang="pt-BR" sz="1600" b="1" dirty="0" err="1"/>
              <a:t>Urioste</a:t>
            </a:r>
            <a:r>
              <a:rPr lang="pt-BR" sz="1600" b="1" dirty="0"/>
              <a:t>)</a:t>
            </a:r>
            <a:endParaRPr lang="es-BO" sz="1600" b="1" dirty="0"/>
          </a:p>
          <a:p>
            <a:pPr marL="342900" indent="-342900">
              <a:lnSpc>
                <a:spcPct val="110000"/>
              </a:lnSpc>
              <a:buSzPct val="100000"/>
              <a:buFont typeface="Arial" panose="020B0604020202020204" pitchFamily="34" charset="0"/>
              <a:buChar char="•"/>
            </a:pPr>
            <a:endParaRPr lang="es-BO" sz="1800" b="1" dirty="0"/>
          </a:p>
        </p:txBody>
      </p:sp>
    </p:spTree>
    <p:extLst>
      <p:ext uri="{BB962C8B-B14F-4D97-AF65-F5344CB8AC3E}">
        <p14:creationId xmlns:p14="http://schemas.microsoft.com/office/powerpoint/2010/main" val="37287944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DEFB63F8-3B1C-4832-962A-D4A7BF19DC34}"/>
              </a:ext>
            </a:extLst>
          </p:cNvPr>
          <p:cNvSpPr>
            <a:spLocks noGrp="1"/>
          </p:cNvSpPr>
          <p:nvPr>
            <p:ph type="title"/>
          </p:nvPr>
        </p:nvSpPr>
        <p:spPr>
          <a:xfrm>
            <a:off x="684212" y="360698"/>
            <a:ext cx="8534400" cy="872357"/>
          </a:xfrm>
        </p:spPr>
        <p:txBody>
          <a:bodyPr/>
          <a:lstStyle/>
          <a:p>
            <a:r>
              <a:rPr lang="es-ES" dirty="0"/>
              <a:t>CONSTITUCIÓN FEDERAL DE BOLIVIA</a:t>
            </a:r>
            <a:endParaRPr lang="es-BO" dirty="0"/>
          </a:p>
        </p:txBody>
      </p:sp>
      <p:sp>
        <p:nvSpPr>
          <p:cNvPr id="5" name="Subtítulo 4">
            <a:extLst>
              <a:ext uri="{FF2B5EF4-FFF2-40B4-BE49-F238E27FC236}">
                <a16:creationId xmlns:a16="http://schemas.microsoft.com/office/drawing/2014/main" id="{1676BCD1-E3AE-454B-8F78-1434DAAB8BBD}"/>
              </a:ext>
            </a:extLst>
          </p:cNvPr>
          <p:cNvSpPr>
            <a:spLocks noGrp="1"/>
          </p:cNvSpPr>
          <p:nvPr>
            <p:ph type="subTitle" idx="1"/>
          </p:nvPr>
        </p:nvSpPr>
        <p:spPr>
          <a:xfrm>
            <a:off x="684212" y="1233055"/>
            <a:ext cx="10820400" cy="5264247"/>
          </a:xfrm>
        </p:spPr>
        <p:txBody>
          <a:bodyPr>
            <a:normAutofit lnSpcReduction="10000"/>
          </a:bodyPr>
          <a:lstStyle/>
          <a:p>
            <a:r>
              <a:rPr lang="es-ES" sz="2800" b="1" dirty="0"/>
              <a:t>El hecho de constituirse Sucre en Distrito Federal. Su espacio territorial comprenderá la provincia Oropeza, desmembrándose del departamento de Chuquisaca, que se constituiría en un Departamento Federado </a:t>
            </a:r>
            <a:r>
              <a:rPr lang="it-IT" sz="2800" b="1" dirty="0"/>
              <a:t>de Bolivia.</a:t>
            </a:r>
            <a:endParaRPr lang="es-BO" sz="2800" b="1" dirty="0"/>
          </a:p>
          <a:p>
            <a:r>
              <a:rPr lang="es-ES" sz="2800" b="1" dirty="0"/>
              <a:t>La bandera de la Federación Boliviana es la histórica tricolor, formada por tres franjas horizontales roja, amarilla y verde, de igual anchura. Los Departamentos Federados podrán establecer sus propias banderas, que se utilizarán junto a la bandera de la Federación en sus edificios públicos y actos oficiales.</a:t>
            </a:r>
            <a:endParaRPr lang="es-BO" sz="2800" b="1" dirty="0"/>
          </a:p>
          <a:p>
            <a:r>
              <a:rPr lang="es-ES" sz="2800" b="1" dirty="0"/>
              <a:t>El español es el idioma de la Federación, respetándose los idiomas de civilizaciones nativas.</a:t>
            </a:r>
            <a:endParaRPr lang="es-BO" sz="2800" b="1" dirty="0"/>
          </a:p>
          <a:p>
            <a:endParaRPr lang="es-BO" sz="3600" b="1" dirty="0"/>
          </a:p>
        </p:txBody>
      </p:sp>
    </p:spTree>
    <p:extLst>
      <p:ext uri="{BB962C8B-B14F-4D97-AF65-F5344CB8AC3E}">
        <p14:creationId xmlns:p14="http://schemas.microsoft.com/office/powerpoint/2010/main" val="1682124100"/>
      </p:ext>
    </p:extLst>
  </p:cSld>
  <p:clrMapOvr>
    <a:masterClrMapping/>
  </p:clrMapOvr>
  <p:transition spd="slow">
    <p:cover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DEFB63F8-3B1C-4832-962A-D4A7BF19DC34}"/>
              </a:ext>
            </a:extLst>
          </p:cNvPr>
          <p:cNvSpPr>
            <a:spLocks noGrp="1"/>
          </p:cNvSpPr>
          <p:nvPr>
            <p:ph type="title"/>
          </p:nvPr>
        </p:nvSpPr>
        <p:spPr>
          <a:xfrm>
            <a:off x="684212" y="360698"/>
            <a:ext cx="8534400" cy="872357"/>
          </a:xfrm>
        </p:spPr>
        <p:txBody>
          <a:bodyPr/>
          <a:lstStyle/>
          <a:p>
            <a:r>
              <a:rPr lang="es-ES" dirty="0"/>
              <a:t>CONSTITUCIÓN FEDERAL DE BOLIVIA</a:t>
            </a:r>
            <a:endParaRPr lang="es-BO" dirty="0"/>
          </a:p>
        </p:txBody>
      </p:sp>
      <p:sp>
        <p:nvSpPr>
          <p:cNvPr id="5" name="Subtítulo 4">
            <a:extLst>
              <a:ext uri="{FF2B5EF4-FFF2-40B4-BE49-F238E27FC236}">
                <a16:creationId xmlns:a16="http://schemas.microsoft.com/office/drawing/2014/main" id="{1676BCD1-E3AE-454B-8F78-1434DAAB8BBD}"/>
              </a:ext>
            </a:extLst>
          </p:cNvPr>
          <p:cNvSpPr>
            <a:spLocks noGrp="1"/>
          </p:cNvSpPr>
          <p:nvPr>
            <p:ph type="subTitle" idx="1"/>
          </p:nvPr>
        </p:nvSpPr>
        <p:spPr>
          <a:xfrm>
            <a:off x="684212" y="1233055"/>
            <a:ext cx="10820400" cy="5264247"/>
          </a:xfrm>
        </p:spPr>
        <p:txBody>
          <a:bodyPr>
            <a:normAutofit/>
          </a:bodyPr>
          <a:lstStyle/>
          <a:p>
            <a:r>
              <a:rPr lang="es-ES" sz="2800" b="1" dirty="0"/>
              <a:t>Ninguna religión tendrá carácter estatal. Los poderes públicos tendrán en cuenta las creencias religiosas de la sociedad boliviana y mantendrán relaciones de cooperación con la Iglesia Católica.</a:t>
            </a:r>
            <a:endParaRPr lang="es-BO" sz="2800" b="1" dirty="0"/>
          </a:p>
          <a:p>
            <a:r>
              <a:rPr lang="es-ES" sz="2800" b="1" dirty="0"/>
              <a:t>Los partidos políticos expresan el pluralismo político de la sociedad y son instrumento fundamental de la participación política. Su creación y sus actividades son libres dentro del respeto a la Constitución y las leyes. Su estructura interna y funcionamiento deberán ser democráticos.</a:t>
            </a:r>
            <a:endParaRPr lang="es-BO" sz="2800" b="1" dirty="0"/>
          </a:p>
          <a:p>
            <a:r>
              <a:rPr lang="es-ES" sz="2800" b="1" dirty="0"/>
              <a:t>Los ciudadanos y los poderes públicos están sujetos a la Constitución y al resto del ordenamiento jurídico.</a:t>
            </a:r>
            <a:endParaRPr lang="es-BO" sz="2800" b="1" dirty="0"/>
          </a:p>
          <a:p>
            <a:endParaRPr lang="es-BO" sz="4400" b="1" dirty="0"/>
          </a:p>
        </p:txBody>
      </p:sp>
    </p:spTree>
    <p:extLst>
      <p:ext uri="{BB962C8B-B14F-4D97-AF65-F5344CB8AC3E}">
        <p14:creationId xmlns:p14="http://schemas.microsoft.com/office/powerpoint/2010/main" val="243969151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DEFB63F8-3B1C-4832-962A-D4A7BF19DC34}"/>
              </a:ext>
            </a:extLst>
          </p:cNvPr>
          <p:cNvSpPr>
            <a:spLocks noGrp="1"/>
          </p:cNvSpPr>
          <p:nvPr>
            <p:ph type="title"/>
          </p:nvPr>
        </p:nvSpPr>
        <p:spPr>
          <a:xfrm>
            <a:off x="684211" y="360698"/>
            <a:ext cx="9997643" cy="872357"/>
          </a:xfrm>
        </p:spPr>
        <p:txBody>
          <a:bodyPr>
            <a:normAutofit/>
          </a:bodyPr>
          <a:lstStyle/>
          <a:p>
            <a:r>
              <a:rPr lang="es-ES" dirty="0"/>
              <a:t>I. ORGANIZACIÓN TERRITORIAL DEL ESTADO</a:t>
            </a:r>
            <a:endParaRPr lang="es-BO" dirty="0"/>
          </a:p>
        </p:txBody>
      </p:sp>
      <p:sp>
        <p:nvSpPr>
          <p:cNvPr id="5" name="Subtítulo 4">
            <a:extLst>
              <a:ext uri="{FF2B5EF4-FFF2-40B4-BE49-F238E27FC236}">
                <a16:creationId xmlns:a16="http://schemas.microsoft.com/office/drawing/2014/main" id="{1676BCD1-E3AE-454B-8F78-1434DAAB8BBD}"/>
              </a:ext>
            </a:extLst>
          </p:cNvPr>
          <p:cNvSpPr>
            <a:spLocks noGrp="1"/>
          </p:cNvSpPr>
          <p:nvPr>
            <p:ph type="subTitle" idx="1"/>
          </p:nvPr>
        </p:nvSpPr>
        <p:spPr>
          <a:xfrm>
            <a:off x="684212" y="1233055"/>
            <a:ext cx="10820400" cy="5264247"/>
          </a:xfrm>
        </p:spPr>
        <p:txBody>
          <a:bodyPr>
            <a:normAutofit fontScale="92500" lnSpcReduction="10000"/>
          </a:bodyPr>
          <a:lstStyle/>
          <a:p>
            <a:r>
              <a:rPr lang="es-ES" sz="2800" b="1" dirty="0"/>
              <a:t>Nueve Departamentos Federados componen la Federación Boliviana: La Paz, </a:t>
            </a:r>
            <a:r>
              <a:rPr lang="es-BO" sz="2800" b="1" dirty="0"/>
              <a:t>Cochabamba, </a:t>
            </a:r>
            <a:r>
              <a:rPr lang="es-ES" sz="2800" b="1" dirty="0"/>
              <a:t>Oruro, Potosí, Chuquisaca, Santa Cruz, Tarija, Beni y Pando que corresponden con los territorios históricos bolivianos conformados a partir de la fundación de las ciudades bolivianas en los siglos XVI y XVII y establecidos definitivamente por la República Boliviana en el siglo XIX.</a:t>
            </a:r>
            <a:endParaRPr lang="es-BO" sz="2800" b="1" dirty="0"/>
          </a:p>
          <a:p>
            <a:r>
              <a:rPr lang="es-ES" sz="2800" b="1" dirty="0"/>
              <a:t>Cada Departamento Federado aprobará su propia Constitución en la que se establecerá una Gobernación, una Asamblea Legislativa Estatal y un Tribunal de Justicia. En la Constitución de cada Departamento Federado mantendrán los nombres de los 9 departamentos y sus límites territoriales, la sede de sus instituciones y las competencias asumidas dentro del marco establecido por la Constitución de la Federación, así como su bandera y escudo oficiales.</a:t>
            </a:r>
            <a:endParaRPr lang="es-BO" sz="5400" b="1" dirty="0"/>
          </a:p>
        </p:txBody>
      </p:sp>
    </p:spTree>
    <p:extLst>
      <p:ext uri="{BB962C8B-B14F-4D97-AF65-F5344CB8AC3E}">
        <p14:creationId xmlns:p14="http://schemas.microsoft.com/office/powerpoint/2010/main" val="155580262"/>
      </p:ext>
    </p:extLst>
  </p:cSld>
  <p:clrMapOvr>
    <a:masterClrMapping/>
  </p:clrMapOvr>
  <p:transition spd="slow">
    <p:comb/>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4">
            <a:extLst>
              <a:ext uri="{FF2B5EF4-FFF2-40B4-BE49-F238E27FC236}">
                <a16:creationId xmlns:a16="http://schemas.microsoft.com/office/drawing/2014/main" id="{1676BCD1-E3AE-454B-8F78-1434DAAB8BBD}"/>
              </a:ext>
            </a:extLst>
          </p:cNvPr>
          <p:cNvSpPr>
            <a:spLocks noGrp="1"/>
          </p:cNvSpPr>
          <p:nvPr>
            <p:ph type="subTitle" idx="1"/>
          </p:nvPr>
        </p:nvSpPr>
        <p:spPr>
          <a:xfrm>
            <a:off x="684212" y="346365"/>
            <a:ext cx="10820400" cy="6150938"/>
          </a:xfrm>
        </p:spPr>
        <p:txBody>
          <a:bodyPr>
            <a:normAutofit fontScale="92500" lnSpcReduction="10000"/>
          </a:bodyPr>
          <a:lstStyle/>
          <a:p>
            <a:r>
              <a:rPr lang="es-ES" sz="2800" b="1" dirty="0"/>
              <a:t>Los Departamentos Federados gozarán de autonomía financiera, para el desarrollo y ejecución de sus competencias con arreglo a los principios de coordinación entre la Hacienda Federal y las Haciendas Departamentales y de solidaridad entre todos los bolivianos. Una Ley Orgánica de Financiación fijará el porcentaje de los ingresos fiscales que se distribuirá entre los Departamentos Federados , no pudiendo ser éste nunca inferior al 50% del total.</a:t>
            </a:r>
            <a:endParaRPr lang="es-BO" sz="2800" b="1" dirty="0"/>
          </a:p>
          <a:p>
            <a:r>
              <a:rPr lang="es-ES" sz="2800" b="1" dirty="0"/>
              <a:t>Los Departamentos Federados no podrán en ningún caso adoptar medidas tributarias sobre bienes situados fuera de su territorio o que supongan obstáculo para la libre circulación de mercancías o servicios.</a:t>
            </a:r>
            <a:endParaRPr lang="es-BO" sz="2800" b="1" dirty="0"/>
          </a:p>
          <a:p>
            <a:r>
              <a:rPr lang="es-ES" sz="2800" b="1" dirty="0"/>
              <a:t>Las Haciendas locales deberán disponer de los medios suficientes para el desempeño de las funciones que la Ley atribuya a las distintas entidades Municipales y Provinciales, y se nutrirán fundamentalmente de tributos propios y de participación en los Departamentos Federados.</a:t>
            </a:r>
            <a:endParaRPr lang="es-BO" sz="2800" b="1" dirty="0"/>
          </a:p>
        </p:txBody>
      </p:sp>
    </p:spTree>
    <p:extLst>
      <p:ext uri="{BB962C8B-B14F-4D97-AF65-F5344CB8AC3E}">
        <p14:creationId xmlns:p14="http://schemas.microsoft.com/office/powerpoint/2010/main" val="2041373539"/>
      </p:ext>
    </p:extLst>
  </p:cSld>
  <p:clrMapOvr>
    <a:masterClrMapping/>
  </p:clrMapOvr>
  <p:transition spd="slow">
    <p:push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DEFB63F8-3B1C-4832-962A-D4A7BF19DC34}"/>
              </a:ext>
            </a:extLst>
          </p:cNvPr>
          <p:cNvSpPr>
            <a:spLocks noGrp="1"/>
          </p:cNvSpPr>
          <p:nvPr>
            <p:ph type="title"/>
          </p:nvPr>
        </p:nvSpPr>
        <p:spPr>
          <a:xfrm>
            <a:off x="684212" y="360698"/>
            <a:ext cx="8534400" cy="872357"/>
          </a:xfrm>
        </p:spPr>
        <p:txBody>
          <a:bodyPr/>
          <a:lstStyle/>
          <a:p>
            <a:r>
              <a:rPr lang="es-ES" dirty="0"/>
              <a:t>CONSTITUCIÓN FEDERAL DE BOLIVIA</a:t>
            </a:r>
            <a:endParaRPr lang="es-BO" dirty="0"/>
          </a:p>
        </p:txBody>
      </p:sp>
      <p:sp>
        <p:nvSpPr>
          <p:cNvPr id="5" name="Subtítulo 4">
            <a:extLst>
              <a:ext uri="{FF2B5EF4-FFF2-40B4-BE49-F238E27FC236}">
                <a16:creationId xmlns:a16="http://schemas.microsoft.com/office/drawing/2014/main" id="{1676BCD1-E3AE-454B-8F78-1434DAAB8BBD}"/>
              </a:ext>
            </a:extLst>
          </p:cNvPr>
          <p:cNvSpPr>
            <a:spLocks noGrp="1"/>
          </p:cNvSpPr>
          <p:nvPr>
            <p:ph type="subTitle" idx="1"/>
          </p:nvPr>
        </p:nvSpPr>
        <p:spPr>
          <a:xfrm>
            <a:off x="684212" y="1233055"/>
            <a:ext cx="10820400" cy="5264247"/>
          </a:xfrm>
        </p:spPr>
        <p:txBody>
          <a:bodyPr>
            <a:normAutofit fontScale="92500" lnSpcReduction="10000"/>
          </a:bodyPr>
          <a:lstStyle/>
          <a:p>
            <a:r>
              <a:rPr lang="es-ES" sz="3200" b="1" dirty="0">
                <a:solidFill>
                  <a:srgbClr val="00B0F0"/>
                </a:solidFill>
              </a:rPr>
              <a:t>ARTÍCULO 2. DERECHOS, DEBERES Y GARANTÍAS </a:t>
            </a:r>
          </a:p>
          <a:p>
            <a:r>
              <a:rPr lang="es-ES" sz="2400" b="1" dirty="0">
                <a:solidFill>
                  <a:srgbClr val="00B0F0"/>
                </a:solidFill>
              </a:rPr>
              <a:t>I.	DERECHOS.- </a:t>
            </a:r>
            <a:r>
              <a:rPr lang="es-ES" sz="2400" b="1" dirty="0"/>
              <a:t>Los derechos reconocidos en esta constitución son inviolables, el Gobierno Federal tiene la responsabilidad de promoverlos, protegerlos y respetarlos. Se garantiza el derecho a la vida, a la propiedad privada, a la libertad de pensamiento, de expresión, de religión, de reunión en forma pública y privada. La dignidad de la persona, los derechos que le son inherentes, el libre desarrollo de la personalidad, el respeto a la Ley y a los derechos de los demás son el fundamento del orden político federal. Igualdad ante la Ley, Libertad personal y libertad de conciencia, a la inviolabilidad del domicilio, libertad de residencia y circulación, libertad de expresión, derecho de reunión y asociación, derechos de participación política, protección judicial de los Derechos Fundamentales, derecho a la educación y libertad de enseñanza, libertad de sindicación, libertad de empresa (economía de mercado), derecho a la salud, al igual que todos los derechos constituidos por los tratados y convenios internacionales ratificados por el Congreso.</a:t>
            </a:r>
            <a:endParaRPr lang="es-BO" sz="2400" b="1" dirty="0"/>
          </a:p>
        </p:txBody>
      </p:sp>
    </p:spTree>
    <p:extLst>
      <p:ext uri="{BB962C8B-B14F-4D97-AF65-F5344CB8AC3E}">
        <p14:creationId xmlns:p14="http://schemas.microsoft.com/office/powerpoint/2010/main" val="2436331813"/>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DEFB63F8-3B1C-4832-962A-D4A7BF19DC34}"/>
              </a:ext>
            </a:extLst>
          </p:cNvPr>
          <p:cNvSpPr>
            <a:spLocks noGrp="1"/>
          </p:cNvSpPr>
          <p:nvPr>
            <p:ph type="title"/>
          </p:nvPr>
        </p:nvSpPr>
        <p:spPr>
          <a:xfrm>
            <a:off x="684212" y="360698"/>
            <a:ext cx="8534400" cy="872357"/>
          </a:xfrm>
        </p:spPr>
        <p:txBody>
          <a:bodyPr/>
          <a:lstStyle/>
          <a:p>
            <a:r>
              <a:rPr lang="es-ES" dirty="0"/>
              <a:t>CONSTITUCIÓN FEDERAL DE BOLIVIA</a:t>
            </a:r>
            <a:endParaRPr lang="es-BO" dirty="0"/>
          </a:p>
        </p:txBody>
      </p:sp>
      <p:sp>
        <p:nvSpPr>
          <p:cNvPr id="5" name="Subtítulo 4">
            <a:extLst>
              <a:ext uri="{FF2B5EF4-FFF2-40B4-BE49-F238E27FC236}">
                <a16:creationId xmlns:a16="http://schemas.microsoft.com/office/drawing/2014/main" id="{1676BCD1-E3AE-454B-8F78-1434DAAB8BBD}"/>
              </a:ext>
            </a:extLst>
          </p:cNvPr>
          <p:cNvSpPr>
            <a:spLocks noGrp="1"/>
          </p:cNvSpPr>
          <p:nvPr>
            <p:ph type="subTitle" idx="1"/>
          </p:nvPr>
        </p:nvSpPr>
        <p:spPr>
          <a:xfrm>
            <a:off x="684212" y="1233055"/>
            <a:ext cx="10820400" cy="5264247"/>
          </a:xfrm>
        </p:spPr>
        <p:txBody>
          <a:bodyPr>
            <a:normAutofit/>
          </a:bodyPr>
          <a:lstStyle/>
          <a:p>
            <a:r>
              <a:rPr lang="es-ES" sz="3600" b="1" dirty="0">
                <a:solidFill>
                  <a:srgbClr val="00B0F0"/>
                </a:solidFill>
              </a:rPr>
              <a:t>ARTÍCULO 2. DERECHOS, DEBERES Y GARANTÍAS </a:t>
            </a:r>
          </a:p>
          <a:p>
            <a:r>
              <a:rPr lang="es-ES" sz="2800" b="1" dirty="0">
                <a:solidFill>
                  <a:srgbClr val="00B0F0"/>
                </a:solidFill>
              </a:rPr>
              <a:t>II.	- Deberes. </a:t>
            </a:r>
            <a:r>
              <a:rPr lang="es-ES" sz="2800" b="1" dirty="0"/>
              <a:t>Los deberes de los ciudadanos son: Conocer y cumplir la Constitución, las leyes y tributar bajo normas establecidas.</a:t>
            </a:r>
            <a:endParaRPr lang="es-BO" sz="2800" b="1" dirty="0"/>
          </a:p>
          <a:p>
            <a:r>
              <a:rPr lang="es-ES" sz="2800" b="1" dirty="0">
                <a:solidFill>
                  <a:srgbClr val="00B0F0"/>
                </a:solidFill>
              </a:rPr>
              <a:t>III - Garantías. </a:t>
            </a:r>
            <a:r>
              <a:rPr lang="es-ES" sz="2800" b="1" dirty="0"/>
              <a:t>Todos los derechos reconocidos en la Constitución son directamente aplicables y gozan de iguales garantías para su protección. Toda persona individual o colectiva afectada por una norma jurídica contraria a la Constitución tendrá derecho a presentar la Acción de Inconstitucionalidad.</a:t>
            </a:r>
            <a:endParaRPr lang="es-BO" sz="2800" b="1" dirty="0"/>
          </a:p>
          <a:p>
            <a:endParaRPr lang="es-BO" sz="3600" b="1" dirty="0"/>
          </a:p>
        </p:txBody>
      </p:sp>
    </p:spTree>
    <p:extLst>
      <p:ext uri="{BB962C8B-B14F-4D97-AF65-F5344CB8AC3E}">
        <p14:creationId xmlns:p14="http://schemas.microsoft.com/office/powerpoint/2010/main" val="343129119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theme/theme1.xml><?xml version="1.0" encoding="utf-8"?>
<a:theme xmlns:a="http://schemas.openxmlformats.org/drawingml/2006/main" name="Sector">
  <a:themeElements>
    <a:clrScheme name="Azul cálido">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94</TotalTime>
  <Words>2883</Words>
  <Application>Microsoft Office PowerPoint</Application>
  <PresentationFormat>Panorámica</PresentationFormat>
  <Paragraphs>235</Paragraphs>
  <Slides>32</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32</vt:i4>
      </vt:variant>
    </vt:vector>
  </HeadingPairs>
  <TitlesOfParts>
    <vt:vector size="36" baseType="lpstr">
      <vt:lpstr>Arial</vt:lpstr>
      <vt:lpstr>Century Gothic</vt:lpstr>
      <vt:lpstr>Wingdings 3</vt:lpstr>
      <vt:lpstr>Sector</vt:lpstr>
      <vt:lpstr>CONSTITUCIÓN FEDERAL DE BOLIVIA</vt:lpstr>
      <vt:lpstr>PREAMBULO</vt:lpstr>
      <vt:lpstr>CONSTITUCIÓN FEDERAL DE BOLIVIA</vt:lpstr>
      <vt:lpstr>CONSTITUCIÓN FEDERAL DE BOLIVIA</vt:lpstr>
      <vt:lpstr>CONSTITUCIÓN FEDERAL DE BOLIVIA</vt:lpstr>
      <vt:lpstr>I. ORGANIZACIÓN TERRITORIAL DEL ESTADO</vt:lpstr>
      <vt:lpstr>Presentación de PowerPoint</vt:lpstr>
      <vt:lpstr>CONSTITUCIÓN FEDERAL DE BOLIVIA</vt:lpstr>
      <vt:lpstr>CONSTITUCIÓN FEDERAL DE BOLIVIA</vt:lpstr>
      <vt:lpstr>CONSTITUCIÓN FEDERAL DE BOLIVIA</vt:lpstr>
      <vt:lpstr>CONSTITUCIÓN FEDERAL DE BOLIVIA</vt:lpstr>
      <vt:lpstr>CONSTITUCIÓN FEDERAL DE BOLIVIA</vt:lpstr>
      <vt:lpstr>CONSTITUCIÓN FEDERAL DE BOLIVIA</vt:lpstr>
      <vt:lpstr>CONSTITUCIÓN FEDERAL DE BOLIVIA</vt:lpstr>
      <vt:lpstr>CONSTITUCIÓN FEDERAL DE BOLIVIA</vt:lpstr>
      <vt:lpstr>CONSTITUCIÓN FEDERAL DE BOLIVIA</vt:lpstr>
      <vt:lpstr>CONSTITUCIÓN FEDERAL DE BOLIVIA</vt:lpstr>
      <vt:lpstr>CONSTITUCIÓN FEDERAL DE BOLIVIA</vt:lpstr>
      <vt:lpstr>CONSTITUCIÓN FEDERAL DE BOLIVIA</vt:lpstr>
      <vt:lpstr>CONSTITUCIÓN FEDERAL DE BOLIVIA</vt:lpstr>
      <vt:lpstr>CONSTITUCIÓN FEDERAL DE BOLIVIA</vt:lpstr>
      <vt:lpstr>CONSTITUCIÓN FEDERAL DE BOLIVIA</vt:lpstr>
      <vt:lpstr>CONSTITUCIÓN FEDERAL DE BOLIVIA</vt:lpstr>
      <vt:lpstr>CONSTITUCIÓN FEDERAL DE BOLIVIA</vt:lpstr>
      <vt:lpstr>CONSTITUCIÓN FEDERAL DE BOLIVIA</vt:lpstr>
      <vt:lpstr>CONSTITUCIÓN FEDERAL DE BOLIVIA</vt:lpstr>
      <vt:lpstr>CONSTITUCIÓN FEDERAL DE BOLIVIA</vt:lpstr>
      <vt:lpstr>CONSTITUCIÓN FEDERAL DE BOLIVIA</vt:lpstr>
      <vt:lpstr>CONSTITUCIÓN FEDERAL DE BOLIVIA</vt:lpstr>
      <vt:lpstr>RÉGIMEN PRESIDENCIAL Y FEDERAL DE BOLIVIA </vt:lpstr>
      <vt:lpstr>MODELOS ECONOMICOS DE LA HISTORIA NACIONAL</vt:lpstr>
      <vt:lpstr>BIBLIOGRAFIA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CONSTITUCIÓN FEDERAL DE BOLIVIA</dc:title>
  <dc:creator>Marcelo</dc:creator>
  <cp:lastModifiedBy>Marcelo</cp:lastModifiedBy>
  <cp:revision>58</cp:revision>
  <dcterms:created xsi:type="dcterms:W3CDTF">2024-04-25T13:39:40Z</dcterms:created>
  <dcterms:modified xsi:type="dcterms:W3CDTF">2024-04-26T14:59:46Z</dcterms:modified>
</cp:coreProperties>
</file>