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5" r:id="rId9"/>
    <p:sldId id="266" r:id="rId10"/>
    <p:sldId id="267" r:id="rId11"/>
    <p:sldId id="268" r:id="rId12"/>
    <p:sldId id="269" r:id="rId13"/>
    <p:sldId id="270" r:id="rId14"/>
    <p:sldId id="271"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85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cap="none" baseline="0">
                <a:gradFill flip="none" rotWithShape="1">
                  <a:gsLst>
                    <a:gs pos="0">
                      <a:schemeClr val="tx1"/>
                    </a:gs>
                    <a:gs pos="100000">
                      <a:schemeClr val="tx1">
                        <a:lumMod val="75000"/>
                      </a:schemeClr>
                    </a:gs>
                  </a:gsLst>
                  <a:lin ang="5400000" scaled="0"/>
                  <a:tileRect/>
                </a:gra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57359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152180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367967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Editar los estilos de texto del patrón</a:t>
            </a:r>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468057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Editar los estilos de texto del patrón</a:t>
            </a:r>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387428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1717687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418801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603726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143247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41413" y="230038"/>
            <a:ext cx="9905998" cy="1426234"/>
          </a:xfrm>
        </p:spPr>
        <p:txBody>
          <a:bodyPr>
            <a:normAutofit/>
          </a:bodyPr>
          <a:lstStyle>
            <a:lvl1pPr>
              <a:defRPr sz="3600" b="1"/>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1141413" y="1656273"/>
            <a:ext cx="9905998" cy="4134928"/>
          </a:xfrm>
        </p:spPr>
        <p:txBody>
          <a:bodyPr anchor="ctr">
            <a:normAutofit/>
          </a:bodyPr>
          <a:lstStyle>
            <a:lvl1pPr>
              <a:defRPr sz="2800" cap="none" baseline="0">
                <a:latin typeface="Arial" panose="020B0604020202020204" pitchFamily="34" charset="0"/>
                <a:cs typeface="Arial" panose="020B0604020202020204" pitchFamily="34" charset="0"/>
              </a:defRPr>
            </a:lvl1pPr>
            <a:lvl2pPr>
              <a:defRPr sz="2400" cap="none" baseline="0">
                <a:latin typeface="Arial" panose="020B0604020202020204" pitchFamily="34" charset="0"/>
                <a:cs typeface="Arial" panose="020B0604020202020204" pitchFamily="34" charset="0"/>
              </a:defRPr>
            </a:lvl2pPr>
            <a:lvl3pPr>
              <a:defRPr sz="2000" cap="none" baseline="0">
                <a:latin typeface="Arial" panose="020B0604020202020204" pitchFamily="34" charset="0"/>
                <a:cs typeface="Arial" panose="020B0604020202020204" pitchFamily="34" charset="0"/>
              </a:defRPr>
            </a:lvl3pPr>
            <a:lvl4pPr>
              <a:defRPr sz="1800" cap="none" baseline="0">
                <a:latin typeface="Arial" panose="020B0604020202020204" pitchFamily="34" charset="0"/>
                <a:cs typeface="Arial" panose="020B0604020202020204" pitchFamily="34" charset="0"/>
              </a:defRPr>
            </a:lvl4pPr>
            <a:lvl5pPr>
              <a:defRPr sz="1800" cap="none" baseline="0">
                <a:latin typeface="Arial" panose="020B0604020202020204" pitchFamily="34" charset="0"/>
                <a:cs typeface="Arial" panose="020B0604020202020204" pitchFamily="34" charset="0"/>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54602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5" name="Footer Placeholder 4"/>
          <p:cNvSpPr>
            <a:spLocks noGrp="1"/>
          </p:cNvSpPr>
          <p:nvPr>
            <p:ph type="ftr" sz="quarter" idx="11"/>
          </p:nvPr>
        </p:nvSpPr>
        <p:spPr/>
        <p:txBody>
          <a:bodyPr/>
          <a:lstStyle/>
          <a:p>
            <a:endParaRPr lang="es-BO" dirty="0"/>
          </a:p>
        </p:txBody>
      </p:sp>
      <p:sp>
        <p:nvSpPr>
          <p:cNvPr id="6" name="Slide Number Placeholder 5"/>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380013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100913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8" name="Footer Placeholder 7"/>
          <p:cNvSpPr>
            <a:spLocks noGrp="1"/>
          </p:cNvSpPr>
          <p:nvPr>
            <p:ph type="ftr" sz="quarter" idx="11"/>
          </p:nvPr>
        </p:nvSpPr>
        <p:spPr/>
        <p:txBody>
          <a:bodyPr/>
          <a:lstStyle/>
          <a:p>
            <a:endParaRPr lang="es-BO" dirty="0"/>
          </a:p>
        </p:txBody>
      </p:sp>
      <p:sp>
        <p:nvSpPr>
          <p:cNvPr id="9" name="Slide Number Placeholder 8"/>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101253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4" name="Footer Placeholder 3"/>
          <p:cNvSpPr>
            <a:spLocks noGrp="1"/>
          </p:cNvSpPr>
          <p:nvPr>
            <p:ph type="ftr" sz="quarter" idx="11"/>
          </p:nvPr>
        </p:nvSpPr>
        <p:spPr/>
        <p:txBody>
          <a:bodyPr/>
          <a:lstStyle/>
          <a:p>
            <a:endParaRPr lang="es-BO" dirty="0"/>
          </a:p>
        </p:txBody>
      </p:sp>
      <p:sp>
        <p:nvSpPr>
          <p:cNvPr id="5" name="Slide Number Placeholder 4"/>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216213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3" name="Footer Placeholder 2"/>
          <p:cNvSpPr>
            <a:spLocks noGrp="1"/>
          </p:cNvSpPr>
          <p:nvPr>
            <p:ph type="ftr" sz="quarter" idx="11"/>
          </p:nvPr>
        </p:nvSpPr>
        <p:spPr/>
        <p:txBody>
          <a:bodyPr/>
          <a:lstStyle/>
          <a:p>
            <a:endParaRPr lang="es-BO" dirty="0"/>
          </a:p>
        </p:txBody>
      </p:sp>
      <p:sp>
        <p:nvSpPr>
          <p:cNvPr id="4" name="Slide Number Placeholder 3"/>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77145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0048473-4EFE-400E-8B34-F8E763AA76C7}" type="datetimeFigureOut">
              <a:rPr lang="es-BO" smtClean="0"/>
              <a:t>24/4/2024</a:t>
            </a:fld>
            <a:endParaRPr lang="es-BO" dirty="0"/>
          </a:p>
        </p:txBody>
      </p:sp>
      <p:sp>
        <p:nvSpPr>
          <p:cNvPr id="6" name="Footer Placeholder 5"/>
          <p:cNvSpPr>
            <a:spLocks noGrp="1"/>
          </p:cNvSpPr>
          <p:nvPr>
            <p:ph type="ftr" sz="quarter" idx="11"/>
          </p:nvPr>
        </p:nvSpPr>
        <p:spPr/>
        <p:txBody>
          <a:bodyPr/>
          <a:lstStyle/>
          <a:p>
            <a:endParaRPr lang="es-BO" dirty="0"/>
          </a:p>
        </p:txBody>
      </p:sp>
      <p:sp>
        <p:nvSpPr>
          <p:cNvPr id="7" name="Slide Number Placeholder 6"/>
          <p:cNvSpPr>
            <a:spLocks noGrp="1"/>
          </p:cNvSpPr>
          <p:nvPr>
            <p:ph type="sldNum" sz="quarter" idx="12"/>
          </p:nvPr>
        </p:nvSpPr>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379308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80048473-4EFE-400E-8B34-F8E763AA76C7}" type="datetimeFigureOut">
              <a:rPr lang="es-BO" smtClean="0"/>
              <a:t>24/4/2024</a:t>
            </a:fld>
            <a:endParaRPr lang="es-BO" dirty="0"/>
          </a:p>
        </p:txBody>
      </p:sp>
      <p:sp>
        <p:nvSpPr>
          <p:cNvPr id="6" name="Footer Placeholder 5"/>
          <p:cNvSpPr>
            <a:spLocks noGrp="1"/>
          </p:cNvSpPr>
          <p:nvPr>
            <p:ph type="ftr" sz="quarter" idx="11"/>
          </p:nvPr>
        </p:nvSpPr>
        <p:spPr>
          <a:xfrm>
            <a:off x="1141412" y="5883275"/>
            <a:ext cx="5105400" cy="365125"/>
          </a:xfrm>
        </p:spPr>
        <p:txBody>
          <a:bodyPr/>
          <a:lstStyle/>
          <a:p>
            <a:endParaRPr lang="es-BO" dirty="0"/>
          </a:p>
        </p:txBody>
      </p:sp>
      <p:sp>
        <p:nvSpPr>
          <p:cNvPr id="7" name="Slide Number Placeholder 6"/>
          <p:cNvSpPr>
            <a:spLocks noGrp="1"/>
          </p:cNvSpPr>
          <p:nvPr>
            <p:ph type="sldNum" sz="quarter" idx="12"/>
          </p:nvPr>
        </p:nvSpPr>
        <p:spPr>
          <a:xfrm>
            <a:off x="10742612" y="5883275"/>
            <a:ext cx="322567" cy="365125"/>
          </a:xfrm>
        </p:spPr>
        <p:txBody>
          <a:bodyPr/>
          <a:lstStyle/>
          <a:p>
            <a:fld id="{41E34A66-17A5-4ADF-9603-3B905C07D26F}" type="slidenum">
              <a:rPr lang="es-BO" smtClean="0"/>
              <a:t>‹Nº›</a:t>
            </a:fld>
            <a:endParaRPr lang="es-BO" dirty="0"/>
          </a:p>
        </p:txBody>
      </p:sp>
    </p:spTree>
    <p:extLst>
      <p:ext uri="{BB962C8B-B14F-4D97-AF65-F5344CB8AC3E}">
        <p14:creationId xmlns:p14="http://schemas.microsoft.com/office/powerpoint/2010/main" val="205673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32271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141413" y="1932317"/>
            <a:ext cx="9905998" cy="3858883"/>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0048473-4EFE-400E-8B34-F8E763AA76C7}" type="datetimeFigureOut">
              <a:rPr lang="es-BO" smtClean="0"/>
              <a:t>24/4/2024</a:t>
            </a:fld>
            <a:endParaRPr lang="es-BO"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s-BO"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1E34A66-17A5-4ADF-9603-3B905C07D26F}" type="slidenum">
              <a:rPr lang="es-BO" smtClean="0"/>
              <a:t>‹Nº›</a:t>
            </a:fld>
            <a:endParaRPr lang="es-BO" dirty="0"/>
          </a:p>
        </p:txBody>
      </p:sp>
    </p:spTree>
    <p:extLst>
      <p:ext uri="{BB962C8B-B14F-4D97-AF65-F5344CB8AC3E}">
        <p14:creationId xmlns:p14="http://schemas.microsoft.com/office/powerpoint/2010/main" val="33248427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1"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416B7-65AB-40BB-B10E-077A24FF8017}"/>
              </a:ext>
            </a:extLst>
          </p:cNvPr>
          <p:cNvSpPr>
            <a:spLocks noGrp="1"/>
          </p:cNvSpPr>
          <p:nvPr>
            <p:ph type="ctrTitle"/>
          </p:nvPr>
        </p:nvSpPr>
        <p:spPr>
          <a:xfrm>
            <a:off x="722312" y="438948"/>
            <a:ext cx="6745288" cy="3746500"/>
          </a:xfrm>
        </p:spPr>
        <p:txBody>
          <a:bodyPr>
            <a:normAutofit fontScale="90000"/>
          </a:bodyPr>
          <a:lstStyle/>
          <a:p>
            <a:pPr algn="l"/>
            <a:r>
              <a:rPr lang="es-BO" sz="8000" dirty="0"/>
              <a:t>FEDERACIÓN BOLIVIANA</a:t>
            </a:r>
            <a:br>
              <a:rPr lang="es-BO" sz="8000" dirty="0"/>
            </a:br>
            <a:r>
              <a:rPr lang="es-BO" sz="8000" dirty="0"/>
              <a:t>PROPUESTA</a:t>
            </a:r>
          </a:p>
        </p:txBody>
      </p:sp>
      <p:sp>
        <p:nvSpPr>
          <p:cNvPr id="3" name="Subtítulo 2">
            <a:extLst>
              <a:ext uri="{FF2B5EF4-FFF2-40B4-BE49-F238E27FC236}">
                <a16:creationId xmlns:a16="http://schemas.microsoft.com/office/drawing/2014/main" id="{39F855C7-9383-4C35-B046-E7418718D0FA}"/>
              </a:ext>
            </a:extLst>
          </p:cNvPr>
          <p:cNvSpPr>
            <a:spLocks noGrp="1"/>
          </p:cNvSpPr>
          <p:nvPr>
            <p:ph type="subTitle" idx="1"/>
          </p:nvPr>
        </p:nvSpPr>
        <p:spPr>
          <a:xfrm>
            <a:off x="722312" y="4781550"/>
            <a:ext cx="6402388" cy="1426772"/>
          </a:xfrm>
        </p:spPr>
        <p:txBody>
          <a:bodyPr>
            <a:normAutofit/>
          </a:bodyPr>
          <a:lstStyle/>
          <a:p>
            <a:pPr algn="l"/>
            <a:r>
              <a:rPr lang="es-BO" sz="2800" b="1" dirty="0"/>
              <a:t>Gral. </a:t>
            </a:r>
            <a:r>
              <a:rPr lang="es-BO" sz="2800" b="1" dirty="0" err="1"/>
              <a:t>Div</a:t>
            </a:r>
            <a:r>
              <a:rPr lang="es-BO" sz="2800" b="1" dirty="0"/>
              <a:t>. </a:t>
            </a:r>
            <a:r>
              <a:rPr lang="es-BO" sz="2800" b="1" dirty="0" err="1"/>
              <a:t>Ae</a:t>
            </a:r>
            <a:r>
              <a:rPr lang="es-BO" sz="2800" b="1" dirty="0"/>
              <a:t>. Raúl </a:t>
            </a:r>
            <a:r>
              <a:rPr lang="es-BO" sz="2800" b="1" dirty="0" err="1"/>
              <a:t>Gantier</a:t>
            </a:r>
            <a:r>
              <a:rPr lang="es-BO" sz="2800" b="1" dirty="0"/>
              <a:t> Pacheco</a:t>
            </a:r>
          </a:p>
          <a:p>
            <a:pPr algn="l"/>
            <a:r>
              <a:rPr lang="es-BO" sz="2800" b="1" dirty="0"/>
              <a:t>Ing. Jorge Iván Roca Urioste</a:t>
            </a:r>
          </a:p>
        </p:txBody>
      </p:sp>
      <p:pic>
        <p:nvPicPr>
          <p:cNvPr id="6" name="Imagen 5">
            <a:extLst>
              <a:ext uri="{FF2B5EF4-FFF2-40B4-BE49-F238E27FC236}">
                <a16:creationId xmlns:a16="http://schemas.microsoft.com/office/drawing/2014/main" id="{DAFE398C-6C15-43E6-BC98-1A4004F53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300" y="966779"/>
            <a:ext cx="4586126" cy="5159392"/>
          </a:xfrm>
          <a:prstGeom prst="rect">
            <a:avLst/>
          </a:prstGeom>
        </p:spPr>
      </p:pic>
    </p:spTree>
    <p:extLst>
      <p:ext uri="{BB962C8B-B14F-4D97-AF65-F5344CB8AC3E}">
        <p14:creationId xmlns:p14="http://schemas.microsoft.com/office/powerpoint/2010/main" val="135227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519112" y="190500"/>
            <a:ext cx="11153775" cy="6448426"/>
          </a:xfrm>
        </p:spPr>
        <p:txBody>
          <a:bodyPr>
            <a:normAutofit fontScale="92500" lnSpcReduction="20000"/>
          </a:bodyPr>
          <a:lstStyle/>
          <a:p>
            <a:pPr marL="0" indent="0">
              <a:buNone/>
            </a:pPr>
            <a:r>
              <a:rPr lang="es-BO" b="1" dirty="0">
                <a:effectLst>
                  <a:glow rad="38100">
                    <a:schemeClr val="bg1">
                      <a:lumMod val="50000"/>
                      <a:lumOff val="50000"/>
                      <a:alpha val="20000"/>
                    </a:schemeClr>
                  </a:glow>
                </a:effectLst>
              </a:rPr>
              <a:t>Un bloque de la oposición solicito a la Asamblea considere el retorno de la Capital plena a la ciudad de Sucre, petición que fue rechazada.</a:t>
            </a:r>
          </a:p>
          <a:p>
            <a:pPr marL="0" indent="0">
              <a:buNone/>
            </a:pPr>
            <a:r>
              <a:rPr lang="es-BO" b="1" dirty="0">
                <a:effectLst>
                  <a:glow rad="38100">
                    <a:schemeClr val="bg1">
                      <a:lumMod val="50000"/>
                      <a:lumOff val="50000"/>
                      <a:alpha val="20000"/>
                    </a:schemeClr>
                  </a:glow>
                </a:effectLst>
              </a:rPr>
              <a:t>2007 agosto fue cuando sesiono por ultima vez.</a:t>
            </a:r>
          </a:p>
          <a:p>
            <a:pPr marL="0" indent="0">
              <a:buNone/>
            </a:pPr>
            <a:r>
              <a:rPr lang="es-BO" b="1" dirty="0">
                <a:effectLst>
                  <a:glow rad="38100">
                    <a:schemeClr val="bg1">
                      <a:lumMod val="50000"/>
                      <a:lumOff val="50000"/>
                      <a:alpha val="20000"/>
                    </a:schemeClr>
                  </a:glow>
                </a:effectLst>
              </a:rPr>
              <a:t>A los 15 meses de la Asamblea Constituyente no se había aprobado un solo articulo en sesión plenaria.</a:t>
            </a:r>
          </a:p>
          <a:p>
            <a:pPr marL="0" indent="0">
              <a:buNone/>
            </a:pPr>
            <a:r>
              <a:rPr lang="es-BO" b="1" dirty="0">
                <a:effectLst>
                  <a:glow rad="38100">
                    <a:schemeClr val="bg1">
                      <a:lumMod val="50000"/>
                      <a:lumOff val="50000"/>
                      <a:alpha val="20000"/>
                    </a:schemeClr>
                  </a:glow>
                </a:effectLst>
              </a:rPr>
              <a:t>El oficialismo aprobó un texto constitucional en un edificio militar “La Glorieta”, se hizo sin la presencia de la oposición y con solo la lectura del índice.</a:t>
            </a:r>
          </a:p>
          <a:p>
            <a:pPr marL="0" indent="0">
              <a:buNone/>
            </a:pPr>
            <a:r>
              <a:rPr lang="es-BO" b="1" dirty="0">
                <a:effectLst>
                  <a:glow rad="38100">
                    <a:schemeClr val="bg1">
                      <a:lumMod val="50000"/>
                      <a:lumOff val="50000"/>
                      <a:alpha val="20000"/>
                    </a:schemeClr>
                  </a:glow>
                </a:effectLst>
              </a:rPr>
              <a:t>Se cambio la sede de la Constituyente a Oruro sin presencia de la oposición (45% de los asambleístas) aprobó el texto en detalle. En 2008 se produjo la ruptura total entre el gobierno y oposición.</a:t>
            </a:r>
          </a:p>
          <a:p>
            <a:pPr marL="0" indent="0">
              <a:buNone/>
            </a:pPr>
            <a:r>
              <a:rPr lang="es-BO" b="1" dirty="0">
                <a:effectLst>
                  <a:glow rad="38100">
                    <a:schemeClr val="bg1">
                      <a:lumMod val="50000"/>
                      <a:lumOff val="50000"/>
                      <a:alpha val="20000"/>
                    </a:schemeClr>
                  </a:glow>
                </a:effectLst>
              </a:rPr>
              <a:t>La CPE es redactado por el poder constituido, usurpando el poder a la Asamblea Constituyente.</a:t>
            </a:r>
          </a:p>
          <a:p>
            <a:pPr marL="0" indent="0">
              <a:buNone/>
            </a:pPr>
            <a:r>
              <a:rPr lang="es-BO" b="1" dirty="0">
                <a:effectLst>
                  <a:glow rad="38100">
                    <a:schemeClr val="bg1">
                      <a:lumMod val="50000"/>
                      <a:lumOff val="50000"/>
                      <a:alpha val="20000"/>
                    </a:schemeClr>
                  </a:glow>
                </a:effectLst>
              </a:rPr>
              <a:t>Finalmente el referéndum de 25 de enero de 2009 arrojo un voto favorable del 60% en el referéndum, por consiguiente la CPE NO es legitima ni legal.</a:t>
            </a:r>
          </a:p>
          <a:p>
            <a:pPr marL="0" indent="0">
              <a:buNone/>
            </a:pPr>
            <a:endParaRPr lang="es-BO" b="1"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741288569"/>
      </p:ext>
    </p:extLst>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838200" y="548640"/>
            <a:ext cx="10515600" cy="5628323"/>
          </a:xfrm>
        </p:spPr>
        <p:txBody>
          <a:bodyPr>
            <a:normAutofit/>
          </a:bodyPr>
          <a:lstStyle/>
          <a:p>
            <a:pPr marL="0" indent="0">
              <a:buNone/>
            </a:pPr>
            <a:r>
              <a:rPr lang="es-BO" b="1" dirty="0">
                <a:effectLst>
                  <a:glow rad="38100">
                    <a:schemeClr val="bg1">
                      <a:lumMod val="50000"/>
                      <a:lumOff val="50000"/>
                      <a:alpha val="20000"/>
                    </a:schemeClr>
                  </a:glow>
                </a:effectLst>
              </a:rPr>
              <a:t>Constitución experimento resultado de un proceso ilegal.</a:t>
            </a:r>
          </a:p>
          <a:p>
            <a:pPr marL="0" indent="0">
              <a:buNone/>
            </a:pPr>
            <a:r>
              <a:rPr lang="es-BO" b="1" dirty="0">
                <a:effectLst>
                  <a:glow rad="38100">
                    <a:schemeClr val="bg1">
                      <a:lumMod val="50000"/>
                      <a:lumOff val="50000"/>
                      <a:alpha val="20000"/>
                    </a:schemeClr>
                  </a:glow>
                </a:effectLst>
              </a:rPr>
              <a:t>En el Art. 297, se establecen las competencias propias del Estado entre las PRIVATIVAS, EXCLUSIVAS, concurrentes y las compartidas. En total 83 las competencias estatales y tiene la potestad de dictar leyes nacionales estableciendo un marco esencialmente CENTRALISTA.</a:t>
            </a:r>
          </a:p>
          <a:p>
            <a:pPr marL="0" indent="0">
              <a:buNone/>
            </a:pPr>
            <a:r>
              <a:rPr lang="es-BO" b="1" dirty="0">
                <a:effectLst>
                  <a:glow rad="38100">
                    <a:schemeClr val="bg1">
                      <a:lumMod val="50000"/>
                      <a:lumOff val="50000"/>
                      <a:alpha val="20000"/>
                    </a:schemeClr>
                  </a:glow>
                </a:effectLst>
              </a:rPr>
              <a:t>En Bolivia la autonomía política territorial verdadera se llama Federación y ya tras la frustrada experiencia autonómica no puede caber duda alguna implantar un sistema Federal de gobierno.</a:t>
            </a:r>
          </a:p>
        </p:txBody>
      </p:sp>
    </p:spTree>
    <p:extLst>
      <p:ext uri="{BB962C8B-B14F-4D97-AF65-F5344CB8AC3E}">
        <p14:creationId xmlns:p14="http://schemas.microsoft.com/office/powerpoint/2010/main" val="16529907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27AFB-F63A-4F3B-9693-D7F47010790D}"/>
              </a:ext>
            </a:extLst>
          </p:cNvPr>
          <p:cNvSpPr>
            <a:spLocks noGrp="1"/>
          </p:cNvSpPr>
          <p:nvPr>
            <p:ph type="title"/>
          </p:nvPr>
        </p:nvSpPr>
        <p:spPr/>
        <p:txBody>
          <a:bodyPr/>
          <a:lstStyle/>
          <a:p>
            <a:pPr marL="857250" indent="-857250">
              <a:buFont typeface="+mj-lt"/>
              <a:buAutoNum type="romanUcPeriod" startAt="3"/>
            </a:pPr>
            <a:r>
              <a:rPr lang="es-BO" dirty="0"/>
              <a:t>LA FEDERACIÓN BOLIVIANA</a:t>
            </a:r>
          </a:p>
        </p:txBody>
      </p:sp>
      <p:sp>
        <p:nvSpPr>
          <p:cNvPr id="3" name="Marcador de contenido 2">
            <a:extLst>
              <a:ext uri="{FF2B5EF4-FFF2-40B4-BE49-F238E27FC236}">
                <a16:creationId xmlns:a16="http://schemas.microsoft.com/office/drawing/2014/main" id="{48A4FA3F-6657-4CB9-8153-22BEE2A3E69A}"/>
              </a:ext>
            </a:extLst>
          </p:cNvPr>
          <p:cNvSpPr>
            <a:spLocks noGrp="1"/>
          </p:cNvSpPr>
          <p:nvPr>
            <p:ph idx="1"/>
          </p:nvPr>
        </p:nvSpPr>
        <p:spPr>
          <a:xfrm>
            <a:off x="838200" y="1656272"/>
            <a:ext cx="10782299" cy="4971689"/>
          </a:xfrm>
        </p:spPr>
        <p:txBody>
          <a:bodyPr>
            <a:normAutofit lnSpcReduction="10000"/>
          </a:bodyPr>
          <a:lstStyle/>
          <a:p>
            <a:pPr marL="0" indent="0">
              <a:buNone/>
            </a:pPr>
            <a:r>
              <a:rPr lang="es-BO" b="1" dirty="0"/>
              <a:t>A.- La Organización Territorial del Estado boliviano es una </a:t>
            </a:r>
            <a:r>
              <a:rPr lang="es-BO" b="1" dirty="0">
                <a:effectLst>
                  <a:glow rad="38100">
                    <a:schemeClr val="bg1">
                      <a:lumMod val="50000"/>
                      <a:lumOff val="50000"/>
                      <a:alpha val="20000"/>
                    </a:schemeClr>
                  </a:glow>
                </a:effectLst>
              </a:rPr>
              <a:t>cuestión</a:t>
            </a:r>
            <a:r>
              <a:rPr lang="es-BO" b="1" dirty="0"/>
              <a:t> pendiente.</a:t>
            </a:r>
          </a:p>
          <a:p>
            <a:pPr marL="0" indent="0">
              <a:buNone/>
            </a:pPr>
            <a:r>
              <a:rPr lang="es-BO" b="1" dirty="0"/>
              <a:t>B.- El proceso constituyente boliviano 2006-2009 se cerro en falso por un estado de autonomías a cuatro niveles.</a:t>
            </a:r>
          </a:p>
          <a:p>
            <a:pPr marL="0" indent="0">
              <a:buNone/>
            </a:pPr>
            <a:r>
              <a:rPr lang="es-BO" b="1" dirty="0"/>
              <a:t>C.- El bloque opositor demandaba la autonomía como descentralización política que lidera Santa Cruz.</a:t>
            </a:r>
          </a:p>
          <a:p>
            <a:pPr marL="0" indent="0">
              <a:buNone/>
            </a:pPr>
            <a:r>
              <a:rPr lang="es-ES" b="1" dirty="0"/>
              <a:t>D.- Intencionalmente el grupo oficialista en la Asamblea Constituyente eludió el problema regional territorial, trasladando el foco a la cuestión étnica como la suma de 36 naciones indígenas, lo que determino la unificación de la Constitución. </a:t>
            </a:r>
            <a:endParaRPr lang="es-BO" b="1" dirty="0"/>
          </a:p>
          <a:p>
            <a:pPr marL="514350" indent="-514350">
              <a:buAutoNum type="alphaUcPeriod"/>
            </a:pPr>
            <a:endParaRPr lang="es-BO" b="1" dirty="0"/>
          </a:p>
        </p:txBody>
      </p:sp>
    </p:spTree>
    <p:extLst>
      <p:ext uri="{BB962C8B-B14F-4D97-AF65-F5344CB8AC3E}">
        <p14:creationId xmlns:p14="http://schemas.microsoft.com/office/powerpoint/2010/main" val="387579042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838200" y="548640"/>
            <a:ext cx="10515600" cy="5628323"/>
          </a:xfrm>
        </p:spPr>
        <p:txBody>
          <a:bodyPr>
            <a:normAutofit lnSpcReduction="10000"/>
          </a:bodyPr>
          <a:lstStyle/>
          <a:p>
            <a:pPr marL="0" indent="0">
              <a:buNone/>
            </a:pPr>
            <a:r>
              <a:rPr lang="es-BO" b="1" dirty="0">
                <a:effectLst>
                  <a:glow rad="38100">
                    <a:schemeClr val="bg1">
                      <a:lumMod val="50000"/>
                      <a:lumOff val="50000"/>
                      <a:alpha val="20000"/>
                    </a:schemeClr>
                  </a:glow>
                </a:effectLst>
              </a:rPr>
              <a:t>E.- El planteamiento Federal parte de la coexistencia de un Estado Federal con sus departamentos federados, los cuales se compondría sus respectivos poderes Ejecutivo, Legislativo y Judicial, unos poderes públicos formalmente establecidos por su propia CONSTITUCIÓN, pudiendo legislar sobre las mismas. La financiación de las actividades propias tanto Federales como los Federados debe ser establecida en un Pacto fiscal, donde se determine que el 50% de los ingresos públicos serán gestionados por los Departamentos Federados, quedando el resto asignado al Estado Federal.</a:t>
            </a:r>
          </a:p>
          <a:p>
            <a:pPr marL="0" indent="0">
              <a:buNone/>
            </a:pPr>
            <a:r>
              <a:rPr lang="es-ES" b="1" dirty="0">
                <a:effectLst>
                  <a:glow rad="38100">
                    <a:schemeClr val="bg1">
                      <a:lumMod val="50000"/>
                      <a:lumOff val="50000"/>
                      <a:alpha val="20000"/>
                    </a:schemeClr>
                  </a:glow>
                </a:effectLst>
              </a:rPr>
              <a:t>F</a:t>
            </a:r>
            <a:r>
              <a:rPr lang="es-BO" b="1" dirty="0">
                <a:effectLst>
                  <a:glow rad="38100">
                    <a:schemeClr val="bg1">
                      <a:lumMod val="50000"/>
                      <a:lumOff val="50000"/>
                      <a:alpha val="20000"/>
                    </a:schemeClr>
                  </a:glow>
                </a:effectLst>
              </a:rPr>
              <a:t>.- Los poderes de la Federación y las competencias federales quedaran definidos en el texto constitucional</a:t>
            </a:r>
          </a:p>
        </p:txBody>
      </p:sp>
    </p:spTree>
    <p:extLst>
      <p:ext uri="{BB962C8B-B14F-4D97-AF65-F5344CB8AC3E}">
        <p14:creationId xmlns:p14="http://schemas.microsoft.com/office/powerpoint/2010/main" val="1779002958"/>
      </p:ext>
    </p:extLst>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400050" y="123825"/>
            <a:ext cx="8305800" cy="6372225"/>
          </a:xfrm>
        </p:spPr>
        <p:txBody>
          <a:bodyPr>
            <a:normAutofit fontScale="85000" lnSpcReduction="20000"/>
          </a:bodyPr>
          <a:lstStyle/>
          <a:p>
            <a:pPr marL="0" indent="0">
              <a:buNone/>
            </a:pPr>
            <a:r>
              <a:rPr lang="es-ES" b="1" dirty="0">
                <a:effectLst>
                  <a:glow rad="38100">
                    <a:schemeClr val="bg1">
                      <a:lumMod val="50000"/>
                      <a:lumOff val="50000"/>
                      <a:alpha val="20000"/>
                    </a:schemeClr>
                  </a:glow>
                </a:effectLst>
              </a:rPr>
              <a:t>El municipio de Sucre, capital histórica tanto del Alto Perú como de Bolivia, se constituirá en Distrito Federal y por tanto asumirá la capitalidad de la Federación. En ella reside el Presidente de la Federación y su gobierno, la Asamblea Legislativa Federal y el Tribunal Supremo de Justicia, así como otros organismos de entidad federal. El hecho de constituirse Sucre en Distrito Federal su espacio territorial comprenderá las provincias Oropeza, desmembrándose del departamento de Chuquisaca que se constituirá en el Departamento Federado de Bolivia.</a:t>
            </a:r>
          </a:p>
          <a:p>
            <a:pPr marL="0" indent="0">
              <a:buNone/>
            </a:pPr>
            <a:r>
              <a:rPr lang="es-ES" b="1" dirty="0">
                <a:effectLst>
                  <a:glow rad="38100">
                    <a:schemeClr val="bg1">
                      <a:lumMod val="50000"/>
                      <a:lumOff val="50000"/>
                      <a:alpha val="20000"/>
                    </a:schemeClr>
                  </a:glow>
                </a:effectLst>
              </a:rPr>
              <a:t>En el seno de la Federación Boliviana puede haber departamentos federados que asuman mas competencias que otros por causa de una mayor capacidad económica, gran extensión y mercados hechos diferentes (Federalismo Asimétrico).</a:t>
            </a:r>
          </a:p>
          <a:p>
            <a:pPr marL="0" indent="0">
              <a:buNone/>
            </a:pPr>
            <a:r>
              <a:rPr lang="es-ES" b="1" dirty="0">
                <a:effectLst>
                  <a:glow rad="38100">
                    <a:schemeClr val="bg1">
                      <a:lumMod val="50000"/>
                      <a:lumOff val="50000"/>
                      <a:alpha val="20000"/>
                    </a:schemeClr>
                  </a:glow>
                </a:effectLst>
              </a:rPr>
              <a:t>Entre los Departamentos Federados y los municipios se establecen constitucionalmente las provincias como demarcación administrativa formada por varios municipios dentro de cada Estado.</a:t>
            </a:r>
            <a:endParaRPr lang="es-BO" b="1" dirty="0">
              <a:effectLst>
                <a:glow rad="38100">
                  <a:schemeClr val="bg1">
                    <a:lumMod val="50000"/>
                    <a:lumOff val="50000"/>
                    <a:alpha val="20000"/>
                  </a:schemeClr>
                </a:glow>
              </a:effectLst>
            </a:endParaRPr>
          </a:p>
        </p:txBody>
      </p:sp>
      <p:pic>
        <p:nvPicPr>
          <p:cNvPr id="2050" name="Picture 2" descr="Sucre bolivia mapas cartografía geografía sucre fotografías e imágenes de  alta resolución - Alamy">
            <a:extLst>
              <a:ext uri="{FF2B5EF4-FFF2-40B4-BE49-F238E27FC236}">
                <a16:creationId xmlns:a16="http://schemas.microsoft.com/office/drawing/2014/main" id="{712A3DAD-4D52-47CB-BFA6-EFD199769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 t="5417" r="8724" b="12917"/>
          <a:stretch/>
        </p:blipFill>
        <p:spPr bwMode="auto">
          <a:xfrm>
            <a:off x="8891814" y="1843087"/>
            <a:ext cx="3033486" cy="293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10733365"/>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785BF-0262-485F-B635-24FB479805E5}"/>
              </a:ext>
            </a:extLst>
          </p:cNvPr>
          <p:cNvSpPr>
            <a:spLocks noGrp="1"/>
          </p:cNvSpPr>
          <p:nvPr>
            <p:ph type="title"/>
          </p:nvPr>
        </p:nvSpPr>
        <p:spPr/>
        <p:txBody>
          <a:bodyPr/>
          <a:lstStyle/>
          <a:p>
            <a:endParaRPr lang="es-BO" dirty="0"/>
          </a:p>
        </p:txBody>
      </p:sp>
      <p:sp>
        <p:nvSpPr>
          <p:cNvPr id="3" name="Marcador de contenido 2">
            <a:extLst>
              <a:ext uri="{FF2B5EF4-FFF2-40B4-BE49-F238E27FC236}">
                <a16:creationId xmlns:a16="http://schemas.microsoft.com/office/drawing/2014/main" id="{BEEEACAD-F69D-483F-8E73-DE2C4EB84AF2}"/>
              </a:ext>
            </a:extLst>
          </p:cNvPr>
          <p:cNvSpPr>
            <a:spLocks noGrp="1"/>
          </p:cNvSpPr>
          <p:nvPr>
            <p:ph idx="1"/>
          </p:nvPr>
        </p:nvSpPr>
        <p:spPr/>
        <p:txBody>
          <a:bodyPr/>
          <a:lstStyle/>
          <a:p>
            <a:endParaRPr lang="es-BO" dirty="0"/>
          </a:p>
        </p:txBody>
      </p:sp>
      <p:pic>
        <p:nvPicPr>
          <p:cNvPr id="1026" name="Picture 2" descr="Landkarte Bolivien - Landkarten download -&gt; Bolivienkarte / Bolivien ...">
            <a:extLst>
              <a:ext uri="{FF2B5EF4-FFF2-40B4-BE49-F238E27FC236}">
                <a16:creationId xmlns:a16="http://schemas.microsoft.com/office/drawing/2014/main" id="{9B7C0802-828F-4A7C-887A-D6D94DB96F46}"/>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835854" y="230037"/>
            <a:ext cx="4520292" cy="5465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9395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27AFB-F63A-4F3B-9693-D7F47010790D}"/>
              </a:ext>
            </a:extLst>
          </p:cNvPr>
          <p:cNvSpPr>
            <a:spLocks noGrp="1"/>
          </p:cNvSpPr>
          <p:nvPr>
            <p:ph type="title"/>
          </p:nvPr>
        </p:nvSpPr>
        <p:spPr>
          <a:xfrm>
            <a:off x="1141413" y="230038"/>
            <a:ext cx="9905998" cy="960587"/>
          </a:xfrm>
        </p:spPr>
        <p:txBody>
          <a:bodyPr/>
          <a:lstStyle/>
          <a:p>
            <a:pPr marL="857250" indent="-857250">
              <a:buFont typeface="+mj-lt"/>
              <a:buAutoNum type="romanUcPeriod"/>
            </a:pPr>
            <a:r>
              <a:rPr lang="es-BO" dirty="0"/>
              <a:t>Republica federal de Bolivia</a:t>
            </a:r>
          </a:p>
        </p:txBody>
      </p:sp>
      <p:sp>
        <p:nvSpPr>
          <p:cNvPr id="3" name="Marcador de contenido 2">
            <a:extLst>
              <a:ext uri="{FF2B5EF4-FFF2-40B4-BE49-F238E27FC236}">
                <a16:creationId xmlns:a16="http://schemas.microsoft.com/office/drawing/2014/main" id="{48A4FA3F-6657-4CB9-8153-22BEE2A3E69A}"/>
              </a:ext>
            </a:extLst>
          </p:cNvPr>
          <p:cNvSpPr>
            <a:spLocks noGrp="1"/>
          </p:cNvSpPr>
          <p:nvPr>
            <p:ph idx="1"/>
          </p:nvPr>
        </p:nvSpPr>
        <p:spPr>
          <a:xfrm>
            <a:off x="666750" y="1047750"/>
            <a:ext cx="10972799" cy="5414009"/>
          </a:xfrm>
        </p:spPr>
        <p:txBody>
          <a:bodyPr>
            <a:normAutofit/>
          </a:bodyPr>
          <a:lstStyle/>
          <a:p>
            <a:pPr marL="0" indent="0">
              <a:buNone/>
            </a:pPr>
            <a:r>
              <a:rPr lang="es-BO" b="1" dirty="0">
                <a:effectLst>
                  <a:glow rad="38100">
                    <a:schemeClr val="bg1">
                      <a:lumMod val="50000"/>
                      <a:lumOff val="50000"/>
                      <a:alpha val="20000"/>
                    </a:schemeClr>
                  </a:glow>
                </a:effectLst>
              </a:rPr>
              <a:t>A.- Exposición de motivos</a:t>
            </a:r>
          </a:p>
          <a:p>
            <a:pPr marL="0" indent="0">
              <a:buNone/>
            </a:pPr>
            <a:r>
              <a:rPr lang="es-BO" b="1" dirty="0">
                <a:effectLst>
                  <a:glow rad="38100">
                    <a:schemeClr val="bg1">
                      <a:lumMod val="50000"/>
                      <a:lumOff val="50000"/>
                      <a:alpha val="20000"/>
                    </a:schemeClr>
                  </a:glow>
                </a:effectLst>
              </a:rPr>
              <a:t>Al presentar la actual propuesta de una Constitución Federal, es necesario tener en cuenta que la Constitución no es una meta en si, sino un medio para regir la vida publica en una convivencia políticamente Democrática, socialmente regida por el Derecho y la Justicia. La Ley fundamental es el instrumento para viabilizar el perfeccionamiento de la convivencia social a través de la normatividad que contiene, para lograr los mejores niveles de vida económicos, sociales y culturales, en un marco de una convivencia armónica y pacifica regida por la Ley. En este sentido la Constitución viene a ser la guía para conducirnos al bien común.</a:t>
            </a:r>
          </a:p>
        </p:txBody>
      </p:sp>
    </p:spTree>
    <p:extLst>
      <p:ext uri="{BB962C8B-B14F-4D97-AF65-F5344CB8AC3E}">
        <p14:creationId xmlns:p14="http://schemas.microsoft.com/office/powerpoint/2010/main" val="19198878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9FF07E5-0DFC-4033-836E-A7BD4C8F850D}"/>
              </a:ext>
            </a:extLst>
          </p:cNvPr>
          <p:cNvSpPr>
            <a:spLocks noGrp="1"/>
          </p:cNvSpPr>
          <p:nvPr>
            <p:ph idx="1"/>
          </p:nvPr>
        </p:nvSpPr>
        <p:spPr>
          <a:xfrm>
            <a:off x="838200" y="330200"/>
            <a:ext cx="10515600" cy="2197100"/>
          </a:xfrm>
        </p:spPr>
        <p:txBody>
          <a:bodyPr>
            <a:normAutofit/>
          </a:bodyPr>
          <a:lstStyle/>
          <a:p>
            <a:pPr marL="0" indent="0">
              <a:buNone/>
            </a:pPr>
            <a:r>
              <a:rPr lang="es-BO" sz="3600" b="1" dirty="0"/>
              <a:t>B.- Dinámica de vida de la constitución</a:t>
            </a:r>
          </a:p>
          <a:p>
            <a:pPr marL="0" indent="0">
              <a:buNone/>
            </a:pPr>
            <a:endParaRPr lang="es-BO" dirty="0"/>
          </a:p>
          <a:p>
            <a:pPr marL="0" indent="0">
              <a:buNone/>
            </a:pPr>
            <a:r>
              <a:rPr lang="es-BO" sz="3600" dirty="0"/>
              <a:t>No puede ser:</a:t>
            </a:r>
          </a:p>
        </p:txBody>
      </p:sp>
      <p:sp>
        <p:nvSpPr>
          <p:cNvPr id="4" name="Marcador de contenido 2">
            <a:extLst>
              <a:ext uri="{FF2B5EF4-FFF2-40B4-BE49-F238E27FC236}">
                <a16:creationId xmlns:a16="http://schemas.microsoft.com/office/drawing/2014/main" id="{AB61AC5E-8D7D-4AEB-9B3B-40C73E1BE399}"/>
              </a:ext>
            </a:extLst>
          </p:cNvPr>
          <p:cNvSpPr txBox="1">
            <a:spLocks/>
          </p:cNvSpPr>
          <p:nvPr/>
        </p:nvSpPr>
        <p:spPr>
          <a:xfrm>
            <a:off x="838200" y="2840083"/>
            <a:ext cx="4787537" cy="3335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s-BO" b="1" dirty="0"/>
              <a:t>Intangible</a:t>
            </a:r>
          </a:p>
          <a:p>
            <a:pPr marL="514350" indent="-514350">
              <a:buFont typeface="Arial" panose="020B0604020202020204" pitchFamily="34" charset="0"/>
              <a:buAutoNum type="arabicPeriod"/>
            </a:pPr>
            <a:r>
              <a:rPr lang="es-BO" b="1" dirty="0"/>
              <a:t>Intocable</a:t>
            </a:r>
          </a:p>
          <a:p>
            <a:pPr marL="514350" indent="-514350">
              <a:buFont typeface="Arial" panose="020B0604020202020204" pitchFamily="34" charset="0"/>
              <a:buAutoNum type="arabicPeriod"/>
            </a:pPr>
            <a:r>
              <a:rPr lang="es-BO" b="1" dirty="0"/>
              <a:t>Inmodificable</a:t>
            </a:r>
          </a:p>
          <a:p>
            <a:pPr marL="514350" indent="-514350">
              <a:buFont typeface="Arial" panose="020B0604020202020204" pitchFamily="34" charset="0"/>
              <a:buAutoNum type="arabicPeriod"/>
            </a:pPr>
            <a:r>
              <a:rPr lang="es-BO" b="1" dirty="0"/>
              <a:t>No es pétrea</a:t>
            </a:r>
          </a:p>
          <a:p>
            <a:pPr marL="514350" indent="-514350">
              <a:buFont typeface="Arial" panose="020B0604020202020204" pitchFamily="34" charset="0"/>
              <a:buAutoNum type="arabicPeriod"/>
            </a:pPr>
            <a:r>
              <a:rPr lang="es-BO" b="1" dirty="0"/>
              <a:t>Tiene su propia</a:t>
            </a:r>
          </a:p>
          <a:p>
            <a:pPr marL="0" indent="0">
              <a:buNone/>
            </a:pPr>
            <a:r>
              <a:rPr lang="es-BO" b="1" dirty="0"/>
              <a:t>      dinámica</a:t>
            </a:r>
          </a:p>
          <a:p>
            <a:pPr marL="514350" indent="-514350">
              <a:buFont typeface="Arial" panose="020B0604020202020204" pitchFamily="34" charset="0"/>
              <a:buAutoNum type="arabicPeriod"/>
            </a:pPr>
            <a:endParaRPr lang="es-BO" b="1" dirty="0"/>
          </a:p>
        </p:txBody>
      </p:sp>
      <p:sp>
        <p:nvSpPr>
          <p:cNvPr id="5" name="Marcador de contenido 2">
            <a:extLst>
              <a:ext uri="{FF2B5EF4-FFF2-40B4-BE49-F238E27FC236}">
                <a16:creationId xmlns:a16="http://schemas.microsoft.com/office/drawing/2014/main" id="{B1D65940-221D-4AF1-B153-2F160AB0CA35}"/>
              </a:ext>
            </a:extLst>
          </p:cNvPr>
          <p:cNvSpPr txBox="1">
            <a:spLocks/>
          </p:cNvSpPr>
          <p:nvPr/>
        </p:nvSpPr>
        <p:spPr>
          <a:xfrm>
            <a:off x="4552045" y="3673927"/>
            <a:ext cx="2107476" cy="9579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BO" b="1" dirty="0"/>
              <a:t>Tiene que enfrentarse</a:t>
            </a:r>
          </a:p>
        </p:txBody>
      </p:sp>
      <p:sp>
        <p:nvSpPr>
          <p:cNvPr id="6" name="Marcador de contenido 2">
            <a:extLst>
              <a:ext uri="{FF2B5EF4-FFF2-40B4-BE49-F238E27FC236}">
                <a16:creationId xmlns:a16="http://schemas.microsoft.com/office/drawing/2014/main" id="{E59DEB76-8FD7-4EBF-8865-E59F29B540F0}"/>
              </a:ext>
            </a:extLst>
          </p:cNvPr>
          <p:cNvSpPr txBox="1">
            <a:spLocks/>
          </p:cNvSpPr>
          <p:nvPr/>
        </p:nvSpPr>
        <p:spPr>
          <a:xfrm>
            <a:off x="6981010" y="3372393"/>
            <a:ext cx="2148837" cy="15610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BO" b="1" dirty="0"/>
              <a:t>A la realidad de los pueblos</a:t>
            </a:r>
          </a:p>
        </p:txBody>
      </p:sp>
      <p:sp>
        <p:nvSpPr>
          <p:cNvPr id="7" name="Cerrar llave 6">
            <a:extLst>
              <a:ext uri="{FF2B5EF4-FFF2-40B4-BE49-F238E27FC236}">
                <a16:creationId xmlns:a16="http://schemas.microsoft.com/office/drawing/2014/main" id="{9342D8C8-8FB0-44FC-826B-33AE3AA8DCEB}"/>
              </a:ext>
            </a:extLst>
          </p:cNvPr>
          <p:cNvSpPr/>
          <p:nvPr/>
        </p:nvSpPr>
        <p:spPr>
          <a:xfrm>
            <a:off x="3738154" y="2840083"/>
            <a:ext cx="720635" cy="2908663"/>
          </a:xfrm>
          <a:prstGeom prst="rightBrace">
            <a:avLst>
              <a:gd name="adj1" fmla="val 49018"/>
              <a:gd name="adj2" fmla="val 5022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dirty="0"/>
          </a:p>
        </p:txBody>
      </p:sp>
      <p:cxnSp>
        <p:nvCxnSpPr>
          <p:cNvPr id="9" name="Conector recto 8">
            <a:extLst>
              <a:ext uri="{FF2B5EF4-FFF2-40B4-BE49-F238E27FC236}">
                <a16:creationId xmlns:a16="http://schemas.microsoft.com/office/drawing/2014/main" id="{0ABD0DA3-FD3B-416B-84A2-B0F18EC73043}"/>
              </a:ext>
            </a:extLst>
          </p:cNvPr>
          <p:cNvCxnSpPr/>
          <p:nvPr/>
        </p:nvCxnSpPr>
        <p:spPr>
          <a:xfrm>
            <a:off x="6820265" y="2985951"/>
            <a:ext cx="0" cy="233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Marcador de contenido 2">
            <a:extLst>
              <a:ext uri="{FF2B5EF4-FFF2-40B4-BE49-F238E27FC236}">
                <a16:creationId xmlns:a16="http://schemas.microsoft.com/office/drawing/2014/main" id="{0E8F7220-B1F0-4116-8D3B-330BEEA4BC99}"/>
              </a:ext>
            </a:extLst>
          </p:cNvPr>
          <p:cNvSpPr txBox="1">
            <a:spLocks/>
          </p:cNvSpPr>
          <p:nvPr/>
        </p:nvSpPr>
        <p:spPr>
          <a:xfrm>
            <a:off x="9290591" y="3521528"/>
            <a:ext cx="2307049" cy="957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BO" b="1" dirty="0"/>
              <a:t>Geográfica y Social</a:t>
            </a:r>
          </a:p>
        </p:txBody>
      </p:sp>
    </p:spTree>
    <p:extLst>
      <p:ext uri="{BB962C8B-B14F-4D97-AF65-F5344CB8AC3E}">
        <p14:creationId xmlns:p14="http://schemas.microsoft.com/office/powerpoint/2010/main" val="338706176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838200" y="548640"/>
            <a:ext cx="10515600" cy="5628323"/>
          </a:xfrm>
        </p:spPr>
        <p:txBody>
          <a:bodyPr>
            <a:normAutofit/>
          </a:bodyPr>
          <a:lstStyle/>
          <a:p>
            <a:pPr marL="0" indent="0">
              <a:buNone/>
            </a:pPr>
            <a:r>
              <a:rPr lang="es-BO" b="1" dirty="0">
                <a:effectLst>
                  <a:glow rad="38100">
                    <a:schemeClr val="bg1">
                      <a:lumMod val="50000"/>
                      <a:lumOff val="50000"/>
                      <a:alpha val="20000"/>
                    </a:schemeClr>
                  </a:glow>
                </a:effectLst>
              </a:rPr>
              <a:t>C.- Dios nos ha dotado de algunos Derechos inalienables. Entre estos se encuentran la vida, la libertad y la búsqueda de la felicidad.</a:t>
            </a:r>
          </a:p>
          <a:p>
            <a:pPr marL="0" indent="0">
              <a:buNone/>
            </a:pPr>
            <a:r>
              <a:rPr lang="es-BO" b="1" dirty="0">
                <a:effectLst>
                  <a:glow rad="38100">
                    <a:schemeClr val="bg1">
                      <a:lumMod val="50000"/>
                      <a:lumOff val="50000"/>
                      <a:alpha val="20000"/>
                    </a:schemeClr>
                  </a:glow>
                </a:effectLst>
              </a:rPr>
              <a:t>1.- Desde la Creación de la Republica de Bolivia 1825, se ha mantenido con un sistema de gobierno unitario centralizado.</a:t>
            </a:r>
          </a:p>
          <a:p>
            <a:pPr marL="0" indent="0">
              <a:buNone/>
            </a:pPr>
            <a:r>
              <a:rPr lang="es-BO" b="1" dirty="0">
                <a:effectLst>
                  <a:glow rad="38100">
                    <a:schemeClr val="bg1">
                      <a:lumMod val="50000"/>
                      <a:lumOff val="50000"/>
                      <a:alpha val="20000"/>
                    </a:schemeClr>
                  </a:glow>
                </a:effectLst>
              </a:rPr>
              <a:t>2.- En el transcurso de estos casi 200 años, nuestro país ha transitado  por mas de 17 Constituciones, desde la primera Bolivariana que consagra la presidencia vitalicia, otras de corte Liberal Conservadora, Populista, Nacionalista, Socialista que obedecen a las iniciativas políticas que imponen estructuras gobernativas sin considerar el Contrato Social del pueblo con la Clase Política.</a:t>
            </a:r>
          </a:p>
        </p:txBody>
      </p:sp>
    </p:spTree>
    <p:extLst>
      <p:ext uri="{BB962C8B-B14F-4D97-AF65-F5344CB8AC3E}">
        <p14:creationId xmlns:p14="http://schemas.microsoft.com/office/powerpoint/2010/main" val="39859272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409575" y="257175"/>
            <a:ext cx="11477625" cy="6229349"/>
          </a:xfrm>
        </p:spPr>
        <p:txBody>
          <a:bodyPr>
            <a:normAutofit lnSpcReduction="10000"/>
          </a:bodyPr>
          <a:lstStyle/>
          <a:p>
            <a:pPr marL="0" indent="0">
              <a:buNone/>
            </a:pPr>
            <a:r>
              <a:rPr lang="es-BO" b="1" dirty="0">
                <a:effectLst>
                  <a:glow rad="38100">
                    <a:schemeClr val="bg1">
                      <a:lumMod val="50000"/>
                      <a:lumOff val="50000"/>
                      <a:alpha val="20000"/>
                    </a:schemeClr>
                  </a:glow>
                </a:effectLst>
              </a:rPr>
              <a:t>3.- Durante la Republica hemos enfrentado muchas guerras con enormes perdidas territoriales.</a:t>
            </a:r>
          </a:p>
          <a:p>
            <a:pPr marL="0" indent="0">
              <a:buNone/>
            </a:pPr>
            <a:r>
              <a:rPr lang="es-BO" b="1" dirty="0">
                <a:effectLst>
                  <a:glow rad="38100">
                    <a:schemeClr val="bg1">
                      <a:lumMod val="50000"/>
                      <a:lumOff val="50000"/>
                      <a:alpha val="20000"/>
                    </a:schemeClr>
                  </a:glow>
                </a:effectLst>
              </a:rPr>
              <a:t>4.- La Real Audiencia de Charcas era parte del Virreinato de la Nueva Castilla Perú 1543, después de muchos años paso al Virreinato del Rio de La Plata 1776,</a:t>
            </a:r>
          </a:p>
          <a:p>
            <a:pPr marL="0" indent="0">
              <a:buNone/>
            </a:pPr>
            <a:r>
              <a:rPr lang="es-BO" b="1" dirty="0">
                <a:effectLst>
                  <a:glow rad="38100">
                    <a:schemeClr val="bg1">
                      <a:lumMod val="50000"/>
                      <a:lumOff val="50000"/>
                      <a:alpha val="20000"/>
                    </a:schemeClr>
                  </a:glow>
                </a:effectLst>
              </a:rPr>
              <a:t>5.- Aplicación del Uti Passidetis Iure de 1810, considerado el fundamento incontrovertible de posición territorial americana propuesta por Bolívar.</a:t>
            </a:r>
          </a:p>
          <a:p>
            <a:pPr marL="0" indent="0">
              <a:buNone/>
            </a:pPr>
            <a:r>
              <a:rPr lang="es-BO" b="1" dirty="0">
                <a:effectLst>
                  <a:glow rad="38100">
                    <a:schemeClr val="bg1">
                      <a:lumMod val="50000"/>
                      <a:lumOff val="50000"/>
                      <a:alpha val="20000"/>
                    </a:schemeClr>
                  </a:glow>
                </a:effectLst>
              </a:rPr>
              <a:t>6.- Realidad Boliviana que integra lo objetivo y lo subjetivo en una etapa determinada.</a:t>
            </a:r>
          </a:p>
          <a:p>
            <a:pPr marL="0" indent="0">
              <a:buNone/>
            </a:pPr>
            <a:r>
              <a:rPr lang="es-BO" b="1" dirty="0">
                <a:effectLst>
                  <a:glow rad="38100">
                    <a:schemeClr val="bg1">
                      <a:lumMod val="50000"/>
                      <a:lumOff val="50000"/>
                      <a:alpha val="20000"/>
                    </a:schemeClr>
                  </a:glow>
                </a:effectLst>
              </a:rPr>
              <a:t>7.- Desde la creación de Bolivia, se ignoro el Modelo Geopolítico como base de un proyecto nacional a largo plazo, esencia de la Doctrina Nacional.</a:t>
            </a:r>
          </a:p>
        </p:txBody>
      </p:sp>
    </p:spTree>
    <p:extLst>
      <p:ext uri="{BB962C8B-B14F-4D97-AF65-F5344CB8AC3E}">
        <p14:creationId xmlns:p14="http://schemas.microsoft.com/office/powerpoint/2010/main" val="23935775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238125" y="200025"/>
            <a:ext cx="11706225" cy="6362699"/>
          </a:xfrm>
        </p:spPr>
        <p:txBody>
          <a:bodyPr>
            <a:normAutofit lnSpcReduction="10000"/>
          </a:bodyPr>
          <a:lstStyle/>
          <a:p>
            <a:pPr marL="0" indent="0">
              <a:buNone/>
            </a:pPr>
            <a:r>
              <a:rPr lang="es-BO" b="1" dirty="0">
                <a:effectLst>
                  <a:glow rad="38100">
                    <a:schemeClr val="bg1">
                      <a:lumMod val="50000"/>
                      <a:lumOff val="50000"/>
                      <a:alpha val="20000"/>
                    </a:schemeClr>
                  </a:glow>
                </a:effectLst>
              </a:rPr>
              <a:t>D. Planteamos a los pueblos de Bolivia la reconstrucción del Estado en base a una Doctrina Federal, por ser la única concepción para cubrir las exigencias pluriculturales, preservando la Unidad Nacional.</a:t>
            </a:r>
          </a:p>
          <a:p>
            <a:pPr marL="0" indent="0">
              <a:buNone/>
            </a:pPr>
            <a:r>
              <a:rPr lang="es-BO" b="1" dirty="0">
                <a:effectLst>
                  <a:glow rad="38100">
                    <a:schemeClr val="bg1">
                      <a:lumMod val="50000"/>
                      <a:lumOff val="50000"/>
                      <a:alpha val="20000"/>
                    </a:schemeClr>
                  </a:glow>
                </a:effectLst>
              </a:rPr>
              <a:t>E.- Modelos Económicos Centralistas desde la época Colonial</a:t>
            </a:r>
          </a:p>
          <a:p>
            <a:pPr marL="0" indent="0">
              <a:buNone/>
            </a:pPr>
            <a:r>
              <a:rPr lang="es-BO" b="1" dirty="0">
                <a:effectLst>
                  <a:glow rad="38100">
                    <a:schemeClr val="bg1">
                      <a:lumMod val="50000"/>
                      <a:lumOff val="50000"/>
                      <a:alpha val="20000"/>
                    </a:schemeClr>
                  </a:glow>
                </a:effectLst>
              </a:rPr>
              <a:t>1.- Durante la Colonia 1500 – 1825</a:t>
            </a:r>
          </a:p>
          <a:p>
            <a:pPr marL="0" indent="0">
              <a:buNone/>
            </a:pPr>
            <a:r>
              <a:rPr lang="es-BO" b="1" dirty="0">
                <a:effectLst>
                  <a:glow rad="38100">
                    <a:schemeClr val="bg1">
                      <a:lumMod val="50000"/>
                      <a:lumOff val="50000"/>
                      <a:alpha val="20000"/>
                    </a:schemeClr>
                  </a:glow>
                </a:effectLst>
              </a:rPr>
              <a:t>Base de la economía: Oro, Plata. Modelo económico feudal basados en la mita, esclavitud 95% de la población vivía en la pobreza, actores de la explotación mestizos e indígenas.</a:t>
            </a:r>
          </a:p>
          <a:p>
            <a:pPr marL="0" indent="0">
              <a:buNone/>
            </a:pPr>
            <a:r>
              <a:rPr lang="es-BO" b="1" dirty="0">
                <a:effectLst>
                  <a:glow rad="38100">
                    <a:schemeClr val="bg1">
                      <a:lumMod val="50000"/>
                      <a:lumOff val="50000"/>
                      <a:alpha val="20000"/>
                    </a:schemeClr>
                  </a:glow>
                </a:effectLst>
              </a:rPr>
              <a:t>2.- Durante la Republica 1825 – 1852</a:t>
            </a:r>
          </a:p>
          <a:p>
            <a:pPr marL="0" indent="0">
              <a:buNone/>
            </a:pPr>
            <a:r>
              <a:rPr lang="es-BO" b="1" dirty="0">
                <a:effectLst>
                  <a:glow rad="38100">
                    <a:schemeClr val="bg1">
                      <a:lumMod val="50000"/>
                      <a:lumOff val="50000"/>
                      <a:alpha val="20000"/>
                    </a:schemeClr>
                  </a:glow>
                </a:effectLst>
              </a:rPr>
              <a:t>Base de la economía el Estaño y minerales estratégicos, explotación grandes empresas Aramayo, Hochschild y Patiño.</a:t>
            </a:r>
          </a:p>
          <a:p>
            <a:pPr marL="0" indent="0">
              <a:buNone/>
            </a:pPr>
            <a:r>
              <a:rPr lang="es-BO" b="1" dirty="0">
                <a:effectLst>
                  <a:glow rad="38100">
                    <a:schemeClr val="bg1">
                      <a:lumMod val="50000"/>
                      <a:lumOff val="50000"/>
                      <a:alpha val="20000"/>
                    </a:schemeClr>
                  </a:glow>
                </a:effectLst>
              </a:rPr>
              <a:t>Modelo económico centralista.</a:t>
            </a:r>
          </a:p>
        </p:txBody>
      </p:sp>
    </p:spTree>
    <p:extLst>
      <p:ext uri="{BB962C8B-B14F-4D97-AF65-F5344CB8AC3E}">
        <p14:creationId xmlns:p14="http://schemas.microsoft.com/office/powerpoint/2010/main" val="104477631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314325" y="266700"/>
            <a:ext cx="11563349" cy="6296025"/>
          </a:xfrm>
        </p:spPr>
        <p:txBody>
          <a:bodyPr>
            <a:normAutofit fontScale="92500" lnSpcReduction="20000"/>
          </a:bodyPr>
          <a:lstStyle/>
          <a:p>
            <a:pPr marL="0" indent="0">
              <a:buNone/>
            </a:pPr>
            <a:r>
              <a:rPr lang="es-BO" b="1" dirty="0">
                <a:effectLst>
                  <a:glow rad="38100">
                    <a:schemeClr val="bg1">
                      <a:lumMod val="50000"/>
                      <a:lumOff val="50000"/>
                      <a:alpha val="20000"/>
                    </a:schemeClr>
                  </a:glow>
                </a:effectLst>
              </a:rPr>
              <a:t>A partir de 1952 todas las empresas dependen del Estado. LAB, YPFB, ENDE, COMIBOL, INGENIOS AZUCAREROS. Creación de la Corporación Boliviana de Fomento, Plan Bohan articulación Oriente – Occidente (II guerra mundial)</a:t>
            </a:r>
          </a:p>
          <a:p>
            <a:pPr marL="0" indent="0">
              <a:buNone/>
            </a:pPr>
            <a:r>
              <a:rPr lang="es-BO" b="1" dirty="0">
                <a:effectLst>
                  <a:glow rad="38100">
                    <a:schemeClr val="bg1">
                      <a:lumMod val="50000"/>
                      <a:lumOff val="50000"/>
                      <a:alpha val="20000"/>
                    </a:schemeClr>
                  </a:glow>
                </a:effectLst>
              </a:rPr>
              <a:t>Geopolítica marítima y de agua 1964 – 2005</a:t>
            </a:r>
          </a:p>
          <a:p>
            <a:pPr marL="0" indent="0">
              <a:buNone/>
            </a:pPr>
            <a:r>
              <a:rPr lang="es-BO" b="1" dirty="0">
                <a:effectLst>
                  <a:glow rad="38100">
                    <a:schemeClr val="bg1">
                      <a:lumMod val="50000"/>
                      <a:lumOff val="50000"/>
                      <a:alpha val="20000"/>
                    </a:schemeClr>
                  </a:glow>
                </a:effectLst>
              </a:rPr>
              <a:t>1969 Nacionalización de las empresas petroleras: Golf, Parker y otras.</a:t>
            </a:r>
          </a:p>
          <a:p>
            <a:pPr marL="0" indent="0">
              <a:buNone/>
            </a:pPr>
            <a:r>
              <a:rPr lang="es-BO" b="1" dirty="0">
                <a:effectLst>
                  <a:glow rad="38100">
                    <a:schemeClr val="bg1">
                      <a:lumMod val="50000"/>
                      <a:lumOff val="50000"/>
                      <a:alpha val="20000"/>
                    </a:schemeClr>
                  </a:glow>
                </a:effectLst>
              </a:rPr>
              <a:t>1993 Capitalización venta de empresas estatales LAB, ENTEL, ENDE, ENFE, YPFB, Minería de acuerdo a Ley de privatización. Modelo económico neoliberal. </a:t>
            </a:r>
          </a:p>
          <a:p>
            <a:pPr marL="0" indent="0">
              <a:buNone/>
            </a:pPr>
            <a:r>
              <a:rPr lang="es-BO" b="1" dirty="0">
                <a:effectLst>
                  <a:glow rad="38100">
                    <a:schemeClr val="bg1">
                      <a:lumMod val="50000"/>
                      <a:lumOff val="50000"/>
                      <a:alpha val="20000"/>
                    </a:schemeClr>
                  </a:glow>
                </a:effectLst>
              </a:rPr>
              <a:t>Geopolítica del Gas y recursos naturales, Ley SAFCO.</a:t>
            </a:r>
          </a:p>
          <a:p>
            <a:pPr marL="0" indent="0">
              <a:buNone/>
            </a:pPr>
            <a:r>
              <a:rPr lang="es-BO" b="1" dirty="0">
                <a:effectLst>
                  <a:glow rad="38100">
                    <a:schemeClr val="bg1">
                      <a:lumMod val="50000"/>
                      <a:lumOff val="50000"/>
                      <a:alpha val="20000"/>
                    </a:schemeClr>
                  </a:glow>
                </a:effectLst>
              </a:rPr>
              <a:t>2005 – 2007 Nacionalización de empresas Decreto Supremo 2871, el Estado recupera el control de YPFB, comprando acciones a las transnacionales para alcanzar el 51% y tener poder de decisiones en YPFB.</a:t>
            </a:r>
          </a:p>
          <a:p>
            <a:pPr marL="0" indent="0">
              <a:buNone/>
            </a:pPr>
            <a:r>
              <a:rPr lang="es-BO" b="1" dirty="0">
                <a:effectLst>
                  <a:glow rad="38100">
                    <a:schemeClr val="bg1">
                      <a:lumMod val="50000"/>
                      <a:lumOff val="50000"/>
                      <a:alpha val="20000"/>
                    </a:schemeClr>
                  </a:glow>
                </a:effectLst>
              </a:rPr>
              <a:t>Base de la economía Gas, Hidrocarburos, Minerales, Agricultura y Ganadería, Ley de tierras.</a:t>
            </a:r>
          </a:p>
        </p:txBody>
      </p:sp>
    </p:spTree>
    <p:extLst>
      <p:ext uri="{BB962C8B-B14F-4D97-AF65-F5344CB8AC3E}">
        <p14:creationId xmlns:p14="http://schemas.microsoft.com/office/powerpoint/2010/main" val="3479621989"/>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20D349-CED2-4EA4-87C6-4939D14D82D5}"/>
              </a:ext>
            </a:extLst>
          </p:cNvPr>
          <p:cNvSpPr>
            <a:spLocks noGrp="1"/>
          </p:cNvSpPr>
          <p:nvPr>
            <p:ph idx="1"/>
          </p:nvPr>
        </p:nvSpPr>
        <p:spPr>
          <a:xfrm>
            <a:off x="581025" y="323851"/>
            <a:ext cx="11134725" cy="6153150"/>
          </a:xfrm>
        </p:spPr>
        <p:txBody>
          <a:bodyPr>
            <a:normAutofit fontScale="92500" lnSpcReduction="10000"/>
          </a:bodyPr>
          <a:lstStyle/>
          <a:p>
            <a:pPr marL="0" indent="0">
              <a:buNone/>
            </a:pPr>
            <a:r>
              <a:rPr lang="es-BO" b="1" dirty="0">
                <a:effectLst>
                  <a:glow rad="38100">
                    <a:schemeClr val="bg1">
                      <a:lumMod val="50000"/>
                      <a:lumOff val="50000"/>
                      <a:alpha val="20000"/>
                    </a:schemeClr>
                  </a:glow>
                </a:effectLst>
              </a:rPr>
              <a:t>Geopolítica estatista centralizada, movimientos sociales indigenista como escudo de presión a la lucha de clases. </a:t>
            </a:r>
          </a:p>
          <a:p>
            <a:pPr marL="0" indent="0">
              <a:buNone/>
            </a:pPr>
            <a:r>
              <a:rPr lang="es-BO" b="1" dirty="0">
                <a:effectLst>
                  <a:glow rad="38100">
                    <a:schemeClr val="bg1">
                      <a:lumMod val="50000"/>
                      <a:lumOff val="50000"/>
                      <a:alpha val="20000"/>
                    </a:schemeClr>
                  </a:glow>
                </a:effectLst>
              </a:rPr>
              <a:t>En el referéndum nacional cuatro departamentos el SI a las autonomías.</a:t>
            </a:r>
          </a:p>
          <a:p>
            <a:pPr marL="0" indent="0">
              <a:buNone/>
            </a:pPr>
            <a:r>
              <a:rPr lang="es-BO" b="1" dirty="0">
                <a:effectLst>
                  <a:glow rad="38100">
                    <a:schemeClr val="bg1">
                      <a:lumMod val="50000"/>
                      <a:lumOff val="50000"/>
                      <a:alpha val="20000"/>
                    </a:schemeClr>
                  </a:glow>
                </a:effectLst>
              </a:rPr>
              <a:t>Los modelos económicos geopolíticos en Bolivia muestran su desarrollo centralista en todos los sectores mineros.</a:t>
            </a:r>
          </a:p>
          <a:p>
            <a:pPr marL="0" indent="0">
              <a:buNone/>
            </a:pPr>
            <a:r>
              <a:rPr lang="es-BO" b="1" dirty="0">
                <a:effectLst>
                  <a:glow rad="38100">
                    <a:schemeClr val="bg1">
                      <a:lumMod val="50000"/>
                      <a:lumOff val="50000"/>
                      <a:alpha val="20000"/>
                    </a:schemeClr>
                  </a:glow>
                </a:effectLst>
              </a:rPr>
              <a:t>Ejecutan toda la cadena de control de hidrocarburos por el Estado.</a:t>
            </a:r>
          </a:p>
          <a:p>
            <a:pPr marL="0" indent="0">
              <a:buNone/>
            </a:pPr>
            <a:r>
              <a:rPr lang="es-BO" b="1" dirty="0">
                <a:effectLst>
                  <a:glow rad="38100">
                    <a:schemeClr val="bg1">
                      <a:lumMod val="50000"/>
                      <a:lumOff val="50000"/>
                      <a:alpha val="20000"/>
                    </a:schemeClr>
                  </a:glow>
                </a:effectLst>
              </a:rPr>
              <a:t>Santa Cruz se proyecta dentro de un plan departamental Autonómico, integrado, competitivo, exportador.</a:t>
            </a:r>
          </a:p>
          <a:p>
            <a:pPr marL="0" indent="0">
              <a:buNone/>
            </a:pPr>
            <a:r>
              <a:rPr lang="es-BO" b="1" dirty="0">
                <a:effectLst>
                  <a:glow rad="38100">
                    <a:schemeClr val="bg1">
                      <a:lumMod val="50000"/>
                      <a:lumOff val="50000"/>
                      <a:alpha val="20000"/>
                    </a:schemeClr>
                  </a:glow>
                </a:effectLst>
              </a:rPr>
              <a:t>Santa Cruz aporta con el 33% del PIB nacional. </a:t>
            </a:r>
          </a:p>
          <a:p>
            <a:pPr marL="0" indent="0">
              <a:buNone/>
            </a:pPr>
            <a:r>
              <a:rPr lang="es-BO" b="1" dirty="0">
                <a:effectLst>
                  <a:glow rad="38100">
                    <a:schemeClr val="bg1">
                      <a:lumMod val="50000"/>
                      <a:lumOff val="50000"/>
                      <a:alpha val="20000"/>
                    </a:schemeClr>
                  </a:glow>
                </a:effectLst>
              </a:rPr>
              <a:t>Nuestro país a lo largo de dos centurias su administración económica fue efectuada en torno a una cultura política de autoritarismo, paternalismo, caudillismo, clientelismo, permitiendo el exceso de poder que dio origen a la corrupción generalizada.</a:t>
            </a:r>
          </a:p>
        </p:txBody>
      </p:sp>
    </p:spTree>
    <p:extLst>
      <p:ext uri="{BB962C8B-B14F-4D97-AF65-F5344CB8AC3E}">
        <p14:creationId xmlns:p14="http://schemas.microsoft.com/office/powerpoint/2010/main" val="41954153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27AFB-F63A-4F3B-9693-D7F47010790D}"/>
              </a:ext>
            </a:extLst>
          </p:cNvPr>
          <p:cNvSpPr>
            <a:spLocks noGrp="1"/>
          </p:cNvSpPr>
          <p:nvPr>
            <p:ph type="title"/>
          </p:nvPr>
        </p:nvSpPr>
        <p:spPr/>
        <p:txBody>
          <a:bodyPr/>
          <a:lstStyle/>
          <a:p>
            <a:pPr marL="857250" indent="-857250">
              <a:buFont typeface="+mj-lt"/>
              <a:buAutoNum type="romanUcPeriod" startAt="2"/>
            </a:pPr>
            <a:r>
              <a:rPr lang="es-BO" dirty="0"/>
              <a:t>Refundación de Bolivia y proceso Constituyente</a:t>
            </a:r>
          </a:p>
        </p:txBody>
      </p:sp>
      <p:sp>
        <p:nvSpPr>
          <p:cNvPr id="3" name="Marcador de contenido 2">
            <a:extLst>
              <a:ext uri="{FF2B5EF4-FFF2-40B4-BE49-F238E27FC236}">
                <a16:creationId xmlns:a16="http://schemas.microsoft.com/office/drawing/2014/main" id="{48A4FA3F-6657-4CB9-8153-22BEE2A3E69A}"/>
              </a:ext>
            </a:extLst>
          </p:cNvPr>
          <p:cNvSpPr>
            <a:spLocks noGrp="1"/>
          </p:cNvSpPr>
          <p:nvPr>
            <p:ph idx="1"/>
          </p:nvPr>
        </p:nvSpPr>
        <p:spPr>
          <a:xfrm>
            <a:off x="447674" y="1419224"/>
            <a:ext cx="10944225" cy="5208737"/>
          </a:xfrm>
        </p:spPr>
        <p:txBody>
          <a:bodyPr>
            <a:normAutofit fontScale="85000" lnSpcReduction="10000"/>
          </a:bodyPr>
          <a:lstStyle/>
          <a:p>
            <a:pPr marL="0" indent="0">
              <a:buNone/>
            </a:pPr>
            <a:r>
              <a:rPr lang="es-BO" b="1" dirty="0">
                <a:effectLst>
                  <a:glow rad="38100">
                    <a:schemeClr val="bg1">
                      <a:lumMod val="50000"/>
                      <a:lumOff val="50000"/>
                      <a:alpha val="20000"/>
                    </a:schemeClr>
                  </a:glow>
                </a:effectLst>
              </a:rPr>
              <a:t>Con el acceso de Evo Morales del MAS, una coalición izquierdista marxista indigenista aimara quechua y el sindicalismo cocalero emprendió una campaña en favor de un “proceso de cambio” destinado a refundar Bolivia.</a:t>
            </a:r>
          </a:p>
          <a:p>
            <a:pPr marL="0" indent="0">
              <a:buNone/>
            </a:pPr>
            <a:r>
              <a:rPr lang="es-BO" b="1" dirty="0">
                <a:effectLst>
                  <a:glow rad="38100">
                    <a:schemeClr val="bg1">
                      <a:lumMod val="50000"/>
                      <a:lumOff val="50000"/>
                      <a:alpha val="20000"/>
                    </a:schemeClr>
                  </a:glow>
                </a:effectLst>
              </a:rPr>
              <a:t>Aprobación de una Ley de convocatoria de una Asamblea Constituyente. El 2 de julio de 2006 se elige constituyentes de manera que el MAS obtuvo el 50% de los votos (137 de 225) asambleístas, la </a:t>
            </a:r>
            <a:br>
              <a:rPr lang="es-BO" b="1" dirty="0">
                <a:effectLst>
                  <a:glow rad="38100">
                    <a:schemeClr val="bg1">
                      <a:lumMod val="50000"/>
                      <a:lumOff val="50000"/>
                      <a:alpha val="20000"/>
                    </a:schemeClr>
                  </a:glow>
                </a:effectLst>
              </a:rPr>
            </a:br>
            <a:r>
              <a:rPr lang="es-BO" b="1" dirty="0">
                <a:effectLst>
                  <a:glow rad="38100">
                    <a:schemeClr val="bg1">
                      <a:lumMod val="50000"/>
                      <a:lumOff val="50000"/>
                      <a:alpha val="20000"/>
                    </a:schemeClr>
                  </a:glow>
                </a:effectLst>
              </a:rPr>
              <a:t>Asamblea Constituyente se instalo en Sucre. Ese mismo día se convoco a un referéndum sobre la autonomía departamental, habiendo votado cuatro departamentos por la autonomía (Santa Cruz, Beni, Pando y Tarija) mientras 5 restantes no se alcanzo el 40% de votos favorables.</a:t>
            </a:r>
          </a:p>
          <a:p>
            <a:pPr marL="0" indent="0">
              <a:buNone/>
            </a:pPr>
            <a:r>
              <a:rPr lang="es-BO" b="1" dirty="0">
                <a:effectLst>
                  <a:glow rad="38100">
                    <a:schemeClr val="bg1">
                      <a:lumMod val="50000"/>
                      <a:lumOff val="50000"/>
                      <a:alpha val="20000"/>
                    </a:schemeClr>
                  </a:glow>
                </a:effectLst>
              </a:rPr>
              <a:t>El MAS desconoció la Ley de convocatoria que exigía la aprobación con dos tercios de la Constitución e impuso la aprobación por mayoría absoluta 50+1</a:t>
            </a:r>
          </a:p>
        </p:txBody>
      </p:sp>
    </p:spTree>
    <p:extLst>
      <p:ext uri="{BB962C8B-B14F-4D97-AF65-F5344CB8AC3E}">
        <p14:creationId xmlns:p14="http://schemas.microsoft.com/office/powerpoint/2010/main" val="4842982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203</TotalTime>
  <Words>1488</Words>
  <Application>Microsoft Office PowerPoint</Application>
  <PresentationFormat>Panorámica</PresentationFormat>
  <Paragraphs>71</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Century Gothic</vt:lpstr>
      <vt:lpstr>Malla</vt:lpstr>
      <vt:lpstr>FEDERACIÓN BOLIVIANA PROPUESTA</vt:lpstr>
      <vt:lpstr>Republica federal de Bolivia</vt:lpstr>
      <vt:lpstr>Presentación de PowerPoint</vt:lpstr>
      <vt:lpstr>Presentación de PowerPoint</vt:lpstr>
      <vt:lpstr>Presentación de PowerPoint</vt:lpstr>
      <vt:lpstr>Presentación de PowerPoint</vt:lpstr>
      <vt:lpstr>Presentación de PowerPoint</vt:lpstr>
      <vt:lpstr>Presentación de PowerPoint</vt:lpstr>
      <vt:lpstr>Refundación de Bolivia y proceso Constituyente</vt:lpstr>
      <vt:lpstr>Presentación de PowerPoint</vt:lpstr>
      <vt:lpstr>Presentación de PowerPoint</vt:lpstr>
      <vt:lpstr>LA FEDERACIÓN BOLIVIANA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FEDERACIÓN BOLIVIANA PROPUESTA</dc:title>
  <dc:creator>Marcelo</dc:creator>
  <cp:lastModifiedBy>Marcelo</cp:lastModifiedBy>
  <cp:revision>74</cp:revision>
  <dcterms:created xsi:type="dcterms:W3CDTF">2024-04-24T15:33:49Z</dcterms:created>
  <dcterms:modified xsi:type="dcterms:W3CDTF">2024-04-24T20:33:19Z</dcterms:modified>
</cp:coreProperties>
</file>