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93" r:id="rId6"/>
    <p:sldId id="290" r:id="rId7"/>
    <p:sldId id="292" r:id="rId8"/>
    <p:sldId id="291" r:id="rId9"/>
    <p:sldId id="266" r:id="rId10"/>
    <p:sldId id="265" r:id="rId11"/>
    <p:sldId id="260" r:id="rId12"/>
    <p:sldId id="289" r:id="rId13"/>
    <p:sldId id="288" r:id="rId14"/>
    <p:sldId id="285" r:id="rId15"/>
    <p:sldId id="269" r:id="rId16"/>
    <p:sldId id="267" r:id="rId17"/>
    <p:sldId id="270" r:id="rId18"/>
    <p:sldId id="268" r:id="rId19"/>
    <p:sldId id="273" r:id="rId20"/>
    <p:sldId id="271" r:id="rId21"/>
    <p:sldId id="272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5486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351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1797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6765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0403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7290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0785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512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5483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6926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2622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1653-63AC-4B52-A017-4912B6C5427C}" type="datetimeFigureOut">
              <a:rPr lang="es-BO" smtClean="0"/>
              <a:t>27/4/2022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6030-AAAF-4E50-A4A0-36D39596E30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938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78997"/>
            <a:ext cx="9144000" cy="1330966"/>
          </a:xfrm>
        </p:spPr>
        <p:txBody>
          <a:bodyPr>
            <a:normAutofit fontScale="90000"/>
          </a:bodyPr>
          <a:lstStyle/>
          <a:p>
            <a:r>
              <a:rPr lang="es-BO" sz="4800" b="1" dirty="0" smtClean="0">
                <a:solidFill>
                  <a:schemeClr val="bg1"/>
                </a:solidFill>
              </a:rPr>
              <a:t>ACCIONES DE LUCHA DE </a:t>
            </a:r>
            <a:br>
              <a:rPr lang="es-BO" sz="4800" b="1" dirty="0" smtClean="0">
                <a:solidFill>
                  <a:schemeClr val="bg1"/>
                </a:solidFill>
              </a:rPr>
            </a:br>
            <a:r>
              <a:rPr lang="es-BO" sz="4800" b="1" dirty="0" smtClean="0">
                <a:solidFill>
                  <a:schemeClr val="bg1"/>
                </a:solidFill>
              </a:rPr>
              <a:t>ANDRÉS IBÁÑEZ GIL</a:t>
            </a:r>
            <a:endParaRPr lang="es-BO" sz="48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07122"/>
          </a:xfrm>
        </p:spPr>
        <p:txBody>
          <a:bodyPr>
            <a:normAutofit fontScale="70000" lnSpcReduction="20000"/>
          </a:bodyPr>
          <a:lstStyle/>
          <a:p>
            <a:endParaRPr lang="es-BO" sz="4500" b="1" dirty="0" smtClean="0">
              <a:solidFill>
                <a:srgbClr val="00B050"/>
              </a:solidFill>
            </a:endParaRPr>
          </a:p>
          <a:p>
            <a:r>
              <a:rPr lang="es-BO" b="1" dirty="0" smtClean="0">
                <a:solidFill>
                  <a:srgbClr val="FFC000"/>
                </a:solidFill>
              </a:rPr>
              <a:t>Nino Gandarilla Guardia</a:t>
            </a:r>
          </a:p>
          <a:p>
            <a:r>
              <a:rPr lang="es-BO" b="1" dirty="0" smtClean="0">
                <a:solidFill>
                  <a:srgbClr val="FFC000"/>
                </a:solidFill>
              </a:rPr>
              <a:t>SOCIEDAD DE ESTUDIOS GEOGRÁFICOS E HISTÓRICOS DE SANTA CRUZ</a:t>
            </a:r>
            <a:endParaRPr lang="es-B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6777" y="1387925"/>
            <a:ext cx="2701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dirty="0" smtClean="0">
                <a:solidFill>
                  <a:srgbClr val="FFFF00"/>
                </a:solidFill>
              </a:rPr>
              <a:t>Ruta de Los Igualitarios</a:t>
            </a:r>
          </a:p>
          <a:p>
            <a:r>
              <a:rPr lang="es-BO" dirty="0" smtClean="0">
                <a:solidFill>
                  <a:schemeClr val="bg1"/>
                </a:solidFill>
              </a:rPr>
              <a:t>Se debe establecer y consolidar, para el Turismo, la Ruta de los Igualitarios; la cual debe estar bien estudiada, desde la salida de Santa Cruz, hasta San Diego y el cruce al Brasil, buscando el sitio de “Piedras Blancas” (Morro Branco?). </a:t>
            </a:r>
          </a:p>
          <a:p>
            <a:endParaRPr lang="es-BO" dirty="0">
              <a:solidFill>
                <a:schemeClr val="bg1"/>
              </a:solidFill>
            </a:endParaRPr>
          </a:p>
          <a:p>
            <a:r>
              <a:rPr lang="es-BO" dirty="0" smtClean="0">
                <a:solidFill>
                  <a:srgbClr val="FFFF00"/>
                </a:solidFill>
              </a:rPr>
              <a:t>Ruta Turística</a:t>
            </a:r>
          </a:p>
          <a:p>
            <a:r>
              <a:rPr lang="es-BO" dirty="0" smtClean="0">
                <a:solidFill>
                  <a:schemeClr val="bg1"/>
                </a:solidFill>
              </a:rPr>
              <a:t>Si bien hay tres caminos, para quienes quieran llegar de manera directa al sitio, se ofrecerá la ruta más práctica</a:t>
            </a:r>
            <a:endParaRPr lang="es-BO" dirty="0"/>
          </a:p>
        </p:txBody>
      </p:sp>
      <p:sp>
        <p:nvSpPr>
          <p:cNvPr id="3" name="Rectángulo 2"/>
          <p:cNvSpPr/>
          <p:nvPr/>
        </p:nvSpPr>
        <p:spPr>
          <a:xfrm>
            <a:off x="670877" y="528566"/>
            <a:ext cx="291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b="1" dirty="0" smtClean="0">
                <a:solidFill>
                  <a:srgbClr val="FFC000"/>
                </a:solidFill>
              </a:rPr>
              <a:t>DEFINIR LA RUTA CORRECTA</a:t>
            </a:r>
            <a:endParaRPr lang="es-B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3" y="2283340"/>
            <a:ext cx="7160709" cy="44206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81" y="210312"/>
            <a:ext cx="4306172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2646" y="365126"/>
            <a:ext cx="6301154" cy="783736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UBICACIÓN</a:t>
            </a:r>
            <a:endParaRPr lang="es-BO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970" y="3520112"/>
            <a:ext cx="1717431" cy="26408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Se encuentra al naciente, en la frontera con Brasil.</a:t>
            </a:r>
          </a:p>
          <a:p>
            <a:pPr marL="0" indent="0">
              <a:buNone/>
            </a:pPr>
            <a:endParaRPr lang="es-B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Al frente se encuentra el Parque Estadual Serra Sana Bárbara, la Estancia El Encanto y la comunidad </a:t>
            </a:r>
            <a:r>
              <a:rPr lang="es-MX" dirty="0">
                <a:solidFill>
                  <a:schemeClr val="bg1"/>
                </a:solidFill>
              </a:rPr>
              <a:t>Ponta do </a:t>
            </a:r>
            <a:r>
              <a:rPr lang="es-MX" dirty="0" smtClean="0">
                <a:solidFill>
                  <a:schemeClr val="bg1"/>
                </a:solidFill>
              </a:rPr>
              <a:t>Aterro. </a:t>
            </a:r>
            <a:endParaRPr lang="es-B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B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Se puede llegar en 8  horas de viaje. </a:t>
            </a:r>
          </a:p>
          <a:p>
            <a:pPr marL="0" indent="0">
              <a:buNone/>
            </a:pPr>
            <a:endParaRPr lang="es-B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Desde San Ignacio en menos de dos horas, por buen camino. </a:t>
            </a:r>
            <a:endParaRPr lang="es-BO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7" y="1262918"/>
            <a:ext cx="9245478" cy="52529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480647"/>
            <a:ext cx="4772595" cy="26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3" y="2733187"/>
            <a:ext cx="10515600" cy="13255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MONUMENTO</a:t>
            </a:r>
            <a:endParaRPr lang="es-B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6784" y="1389889"/>
            <a:ext cx="4286867" cy="365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1600" dirty="0" smtClean="0">
                <a:solidFill>
                  <a:srgbClr val="FFFF00"/>
                </a:solidFill>
              </a:rPr>
              <a:t>Recreación aproximada de la obra terminada</a:t>
            </a:r>
            <a:endParaRPr lang="es-BO" sz="1600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184683"/>
            <a:ext cx="3660648" cy="65727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" y="1874520"/>
            <a:ext cx="8154780" cy="488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2" y="440628"/>
            <a:ext cx="8152309" cy="60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3" y="2733187"/>
            <a:ext cx="10515600" cy="13255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TRÁMITES</a:t>
            </a:r>
            <a:endParaRPr lang="es-B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8472" y="1240971"/>
            <a:ext cx="5315712" cy="4935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La SEGH ha declarado el lugar como Patrimonio Histórico.</a:t>
            </a:r>
          </a:p>
          <a:p>
            <a:pPr marL="0" indent="0">
              <a:buNone/>
            </a:pPr>
            <a:endParaRPr lang="es-B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A través de las leyes, Municipal, Departamental y Plurinacional, se abrirán las puertas para la consolidación de un terreno que permita construir una complejo turístico completo. </a:t>
            </a:r>
          </a:p>
          <a:p>
            <a:pPr marL="0" indent="0">
              <a:buNone/>
            </a:pPr>
            <a:endParaRPr lang="es-B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Preferentemente el sitio exacto donde fueron inmolados. </a:t>
            </a:r>
            <a:endParaRPr lang="es-BO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35" y="264541"/>
            <a:ext cx="2148553" cy="2880994"/>
          </a:xfrm>
          <a:prstGeom prst="rect">
            <a:avLst/>
          </a:prstGeom>
        </p:spPr>
      </p:pic>
      <p:sp>
        <p:nvSpPr>
          <p:cNvPr id="5" name="AutoShape 2" descr="blob:https://web.whatsapp.com/8ca7862d-707a-4beb-ab85-3d68f58352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00" y="1869122"/>
            <a:ext cx="2916002" cy="39247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3280473"/>
            <a:ext cx="2642616" cy="33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3" y="2733187"/>
            <a:ext cx="10515600" cy="13255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PARQUE HISTÓRICO DE LOS IGUALITARIOS</a:t>
            </a:r>
            <a:endParaRPr lang="es-B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222631" cy="1018198"/>
          </a:xfrm>
        </p:spPr>
        <p:txBody>
          <a:bodyPr/>
          <a:lstStyle/>
          <a:p>
            <a:r>
              <a:rPr lang="es-BO" dirty="0" smtClean="0">
                <a:solidFill>
                  <a:srgbClr val="FFC000"/>
                </a:solidFill>
              </a:rPr>
              <a:t>Terreno suficiente</a:t>
            </a:r>
            <a:endParaRPr lang="es-BO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8214" y="1649779"/>
            <a:ext cx="2460202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Se necesitan unas 50 hectáreas para un sendero, un museo de sitio  y una Plaza. </a:t>
            </a:r>
          </a:p>
          <a:p>
            <a:pPr marL="0" indent="0">
              <a:buNone/>
            </a:pPr>
            <a:endParaRPr lang="es-B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El sitio de la ejecución, deberá ser señalado con lápidas de mármol muy sobrias, pero no tétricas.  </a:t>
            </a:r>
          </a:p>
          <a:p>
            <a:pPr marL="0" indent="0">
              <a:buNone/>
            </a:pPr>
            <a:endParaRPr lang="es-BO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36" y="1559169"/>
            <a:ext cx="7425864" cy="4718959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557846" y="1934553"/>
            <a:ext cx="1066801" cy="1045903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524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3" y="2733187"/>
            <a:ext cx="10515600" cy="13255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 PLAZA MEMORIAL Y MUSEO DE SITIO</a:t>
            </a:r>
            <a:endParaRPr lang="es-B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091" y="297180"/>
            <a:ext cx="8086344" cy="795459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RESEÑA HISTÓRICA</a:t>
            </a:r>
            <a:endParaRPr lang="es-BO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712" y="1191690"/>
            <a:ext cx="9009888" cy="5240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400" dirty="0" smtClean="0">
                <a:solidFill>
                  <a:schemeClr val="bg1"/>
                </a:solidFill>
              </a:rPr>
              <a:t>El año 1ero</a:t>
            </a:r>
            <a:r>
              <a:rPr lang="es-BO" sz="1400" dirty="0">
                <a:solidFill>
                  <a:schemeClr val="bg1"/>
                </a:solidFill>
              </a:rPr>
              <a:t>. de octubre  </a:t>
            </a:r>
            <a:r>
              <a:rPr lang="es-BO" sz="1400" dirty="0" smtClean="0">
                <a:solidFill>
                  <a:schemeClr val="bg1"/>
                </a:solidFill>
              </a:rPr>
              <a:t>1876, un </a:t>
            </a:r>
            <a:r>
              <a:rPr lang="es-BO" sz="1400" dirty="0" err="1" smtClean="0">
                <a:solidFill>
                  <a:schemeClr val="bg1"/>
                </a:solidFill>
              </a:rPr>
              <a:t>comicio</a:t>
            </a:r>
            <a:r>
              <a:rPr lang="es-BO" sz="1400" dirty="0" smtClean="0">
                <a:solidFill>
                  <a:schemeClr val="bg1"/>
                </a:solidFill>
              </a:rPr>
              <a:t> popular realizado en Santa Cruz eligió </a:t>
            </a:r>
            <a:r>
              <a:rPr lang="es-BO" sz="1400" dirty="0">
                <a:solidFill>
                  <a:schemeClr val="bg1"/>
                </a:solidFill>
              </a:rPr>
              <a:t>como Prefecto </a:t>
            </a:r>
            <a:r>
              <a:rPr lang="es-BO" sz="1400" dirty="0" smtClean="0">
                <a:solidFill>
                  <a:schemeClr val="bg1"/>
                </a:solidFill>
              </a:rPr>
              <a:t>del Departamento al Dr</a:t>
            </a:r>
            <a:r>
              <a:rPr lang="es-BO" sz="1400" dirty="0">
                <a:solidFill>
                  <a:schemeClr val="bg1"/>
                </a:solidFill>
              </a:rPr>
              <a:t>. Andrés Ibáñez </a:t>
            </a:r>
            <a:r>
              <a:rPr lang="es-BO" sz="1400" dirty="0" smtClean="0">
                <a:solidFill>
                  <a:schemeClr val="bg1"/>
                </a:solidFill>
              </a:rPr>
              <a:t>Gil, fundador del </a:t>
            </a:r>
            <a:r>
              <a:rPr lang="es-BO" sz="1400" dirty="0">
                <a:solidFill>
                  <a:schemeClr val="bg1"/>
                </a:solidFill>
              </a:rPr>
              <a:t>Partido Igualitario, </a:t>
            </a:r>
            <a:r>
              <a:rPr lang="es-BO" sz="1400" dirty="0" smtClean="0">
                <a:solidFill>
                  <a:schemeClr val="bg1"/>
                </a:solidFill>
              </a:rPr>
              <a:t>cuya estructura luchaba por el Poder desde años anteriores, en medio de la convulsionada y degenerada política naciona</a:t>
            </a:r>
            <a:r>
              <a:rPr lang="es-BO" sz="1400" dirty="0">
                <a:solidFill>
                  <a:schemeClr val="bg1"/>
                </a:solidFill>
              </a:rPr>
              <a:t>l</a:t>
            </a:r>
            <a:r>
              <a:rPr lang="es-BO" sz="1400" dirty="0" smtClean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400" dirty="0" smtClean="0">
                <a:solidFill>
                  <a:schemeClr val="bg1"/>
                </a:solidFill>
              </a:rPr>
              <a:t>El gobierno central desconoció esta elección y envió a Juan José Pérez en su lugar (el segundo “Juan Pérez” en la misma situación, desde Diego de Mendoza). Este hecho motivó a los Igualitarios a encontrar un camino legítimo y doctrinal para avanzar en sus ideas innovadoras.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400" dirty="0" smtClean="0">
                <a:solidFill>
                  <a:schemeClr val="bg1"/>
                </a:solidFill>
              </a:rPr>
              <a:t>Como instrumento revolucionario para cambiar la situación de la patria y desarrollar sus ideas humanistas, de igualdad entre hombres y entre regiones del mismo país, el político intelectual y su cúpula plantearon el </a:t>
            </a:r>
            <a:r>
              <a:rPr lang="es-BO" sz="1400" b="1" dirty="0" smtClean="0">
                <a:solidFill>
                  <a:srgbClr val="FFFF00"/>
                </a:solidFill>
              </a:rPr>
              <a:t>Sistema Federal de Estado</a:t>
            </a:r>
            <a:r>
              <a:rPr lang="es-BO" sz="1400" dirty="0" smtClean="0">
                <a:solidFill>
                  <a:schemeClr val="bg1"/>
                </a:solidFill>
              </a:rPr>
              <a:t>, bajo lo pilares de </a:t>
            </a:r>
            <a:r>
              <a:rPr lang="es-BO" sz="1400" dirty="0" smtClean="0">
                <a:solidFill>
                  <a:srgbClr val="FFFF00"/>
                </a:solidFill>
              </a:rPr>
              <a:t>“</a:t>
            </a:r>
            <a:r>
              <a:rPr lang="es-BO" sz="1400" b="1" dirty="0" smtClean="0">
                <a:solidFill>
                  <a:srgbClr val="FFFF00"/>
                </a:solidFill>
              </a:rPr>
              <a:t>Libertad, Igualdad y Fraternidad</a:t>
            </a:r>
            <a:r>
              <a:rPr lang="es-BO" sz="1400" dirty="0" smtClean="0">
                <a:solidFill>
                  <a:schemeClr val="bg1"/>
                </a:solidFill>
              </a:rPr>
              <a:t>” y el lema: “</a:t>
            </a:r>
            <a:r>
              <a:rPr lang="es-BO" sz="1400" b="1" dirty="0" smtClean="0">
                <a:solidFill>
                  <a:srgbClr val="FFFF00"/>
                </a:solidFill>
              </a:rPr>
              <a:t>Dios y Libertad</a:t>
            </a:r>
            <a:r>
              <a:rPr lang="es-BO" sz="1400" dirty="0" smtClean="0">
                <a:solidFill>
                  <a:schemeClr val="bg1"/>
                </a:solidFill>
              </a:rPr>
              <a:t>”.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_tradnl" sz="1400" dirty="0" smtClean="0">
                <a:solidFill>
                  <a:schemeClr val="bg1"/>
                </a:solidFill>
              </a:rPr>
              <a:t>El </a:t>
            </a:r>
            <a:r>
              <a:rPr lang="es-ES_tradnl" sz="1400" dirty="0">
                <a:solidFill>
                  <a:schemeClr val="bg1"/>
                </a:solidFill>
              </a:rPr>
              <a:t>día 21 de diciembre de 1876, </a:t>
            </a:r>
            <a:r>
              <a:rPr lang="es-ES_tradnl" sz="1400" dirty="0" smtClean="0">
                <a:solidFill>
                  <a:schemeClr val="bg1"/>
                </a:solidFill>
              </a:rPr>
              <a:t>organizó </a:t>
            </a:r>
            <a:r>
              <a:rPr lang="es-ES_tradnl" sz="1400" dirty="0">
                <a:solidFill>
                  <a:schemeClr val="bg1"/>
                </a:solidFill>
              </a:rPr>
              <a:t>el “</a:t>
            </a:r>
            <a:r>
              <a:rPr lang="es-ES_tradnl" sz="1400" b="1" dirty="0">
                <a:solidFill>
                  <a:schemeClr val="bg1"/>
                </a:solidFill>
              </a:rPr>
              <a:t>Club Federal</a:t>
            </a:r>
            <a:r>
              <a:rPr lang="es-ES_tradnl" sz="1400" dirty="0">
                <a:solidFill>
                  <a:schemeClr val="bg1"/>
                </a:solidFill>
              </a:rPr>
              <a:t>”, asumiendo su </a:t>
            </a:r>
            <a:r>
              <a:rPr lang="es-ES_tradnl" sz="1400" dirty="0" smtClean="0">
                <a:solidFill>
                  <a:schemeClr val="bg1"/>
                </a:solidFill>
              </a:rPr>
              <a:t>conducción </a:t>
            </a:r>
            <a:r>
              <a:rPr lang="es-ES_tradnl" sz="1400" dirty="0">
                <a:solidFill>
                  <a:schemeClr val="bg1"/>
                </a:solidFill>
              </a:rPr>
              <a:t>Zoilo Ribera, Rómulo Peredo, Felipe </a:t>
            </a:r>
            <a:r>
              <a:rPr lang="es-ES_tradnl" sz="1400" dirty="0" err="1">
                <a:solidFill>
                  <a:schemeClr val="bg1"/>
                </a:solidFill>
              </a:rPr>
              <a:t>Laime</a:t>
            </a:r>
            <a:r>
              <a:rPr lang="es-ES_tradnl" sz="1400" dirty="0">
                <a:solidFill>
                  <a:schemeClr val="bg1"/>
                </a:solidFill>
              </a:rPr>
              <a:t> y otros </a:t>
            </a:r>
            <a:r>
              <a:rPr lang="es-ES_tradnl" sz="1400" dirty="0" smtClean="0">
                <a:solidFill>
                  <a:schemeClr val="bg1"/>
                </a:solidFill>
              </a:rPr>
              <a:t>vocales. Luego, el día 25, se crea la </a:t>
            </a:r>
            <a:r>
              <a:rPr lang="es-ES_tradnl" sz="1400" dirty="0">
                <a:solidFill>
                  <a:schemeClr val="bg1"/>
                </a:solidFill>
              </a:rPr>
              <a:t>“</a:t>
            </a:r>
            <a:r>
              <a:rPr lang="es-ES_tradnl" sz="1400" b="1" dirty="0">
                <a:solidFill>
                  <a:schemeClr val="bg1"/>
                </a:solidFill>
              </a:rPr>
              <a:t>Junta </a:t>
            </a:r>
            <a:r>
              <a:rPr lang="es-ES_tradnl" sz="1400" b="1" dirty="0" smtClean="0">
                <a:solidFill>
                  <a:schemeClr val="bg1"/>
                </a:solidFill>
              </a:rPr>
              <a:t>Superior del Estado Federativo Oriental</a:t>
            </a:r>
            <a:r>
              <a:rPr lang="es-ES_tradnl" sz="1400" dirty="0" smtClean="0">
                <a:solidFill>
                  <a:schemeClr val="bg1"/>
                </a:solidFill>
              </a:rPr>
              <a:t>” </a:t>
            </a:r>
            <a:r>
              <a:rPr lang="es-ES_tradnl" sz="1400" dirty="0">
                <a:solidFill>
                  <a:schemeClr val="bg1"/>
                </a:solidFill>
              </a:rPr>
              <a:t>la que fue anunciada el 27 de </a:t>
            </a:r>
            <a:r>
              <a:rPr lang="es-ES_tradnl" sz="1400" dirty="0" smtClean="0">
                <a:solidFill>
                  <a:schemeClr val="bg1"/>
                </a:solidFill>
              </a:rPr>
              <a:t>diciembre</a:t>
            </a:r>
            <a:r>
              <a:rPr lang="es-ES_tradnl" sz="1400" dirty="0">
                <a:solidFill>
                  <a:schemeClr val="bg1"/>
                </a:solidFill>
              </a:rPr>
              <a:t> </a:t>
            </a:r>
            <a:r>
              <a:rPr lang="es-ES_tradnl" sz="1400" dirty="0" smtClean="0">
                <a:solidFill>
                  <a:schemeClr val="bg1"/>
                </a:solidFill>
              </a:rPr>
              <a:t>y en </a:t>
            </a:r>
            <a:r>
              <a:rPr lang="es-ES_tradnl" sz="1400" dirty="0">
                <a:solidFill>
                  <a:schemeClr val="bg1"/>
                </a:solidFill>
              </a:rPr>
              <a:t>s</a:t>
            </a:r>
            <a:r>
              <a:rPr lang="es-ES_tradnl" sz="1400" dirty="0" smtClean="0">
                <a:solidFill>
                  <a:schemeClr val="bg1"/>
                </a:solidFill>
              </a:rPr>
              <a:t>olemne </a:t>
            </a:r>
            <a:r>
              <a:rPr lang="es-ES_tradnl" sz="1400" dirty="0">
                <a:solidFill>
                  <a:schemeClr val="bg1"/>
                </a:solidFill>
              </a:rPr>
              <a:t>acto, reconociendo </a:t>
            </a:r>
            <a:r>
              <a:rPr lang="es-ES_tradnl" sz="1400" dirty="0" smtClean="0">
                <a:solidFill>
                  <a:schemeClr val="bg1"/>
                </a:solidFill>
              </a:rPr>
              <a:t>al </a:t>
            </a:r>
            <a:r>
              <a:rPr lang="es-ES_tradnl" sz="1400" dirty="0">
                <a:solidFill>
                  <a:schemeClr val="bg1"/>
                </a:solidFill>
              </a:rPr>
              <a:t>presidente </a:t>
            </a:r>
            <a:r>
              <a:rPr lang="es-ES_tradnl" sz="1400" dirty="0" smtClean="0">
                <a:solidFill>
                  <a:schemeClr val="bg1"/>
                </a:solidFill>
              </a:rPr>
              <a:t>Hilarión </a:t>
            </a:r>
            <a:r>
              <a:rPr lang="es-ES_tradnl" sz="1400" dirty="0">
                <a:solidFill>
                  <a:schemeClr val="bg1"/>
                </a:solidFill>
              </a:rPr>
              <a:t>Daza, fueron designados en los cargos a: Dr. Urbano Franco como </a:t>
            </a:r>
            <a:r>
              <a:rPr lang="es-ES_tradnl" sz="1400" b="1" dirty="0">
                <a:solidFill>
                  <a:schemeClr val="bg1"/>
                </a:solidFill>
              </a:rPr>
              <a:t>ministro de instrucción y justicia</a:t>
            </a:r>
            <a:r>
              <a:rPr lang="es-ES_tradnl" sz="1400" dirty="0">
                <a:solidFill>
                  <a:schemeClr val="bg1"/>
                </a:solidFill>
              </a:rPr>
              <a:t>, al doctor Simón Álvarez como </a:t>
            </a:r>
            <a:r>
              <a:rPr lang="es-ES_tradnl" sz="1400" b="1" dirty="0">
                <a:solidFill>
                  <a:schemeClr val="bg1"/>
                </a:solidFill>
              </a:rPr>
              <a:t>ministro de culto y relaciones exteriores </a:t>
            </a:r>
            <a:r>
              <a:rPr lang="es-ES_tradnl" sz="1400" dirty="0">
                <a:solidFill>
                  <a:schemeClr val="bg1"/>
                </a:solidFill>
              </a:rPr>
              <a:t>y al doctor Andrés Ibáñez como </a:t>
            </a:r>
            <a:r>
              <a:rPr lang="es-ES_tradnl" sz="1400" b="1" dirty="0">
                <a:solidFill>
                  <a:schemeClr val="bg1"/>
                </a:solidFill>
              </a:rPr>
              <a:t>ministro de hacienda y </a:t>
            </a:r>
            <a:r>
              <a:rPr lang="es-ES_tradnl" sz="1400" b="1" dirty="0" smtClean="0">
                <a:solidFill>
                  <a:schemeClr val="bg1"/>
                </a:solidFill>
              </a:rPr>
              <a:t>guerra</a:t>
            </a:r>
            <a:r>
              <a:rPr lang="es-ES_tradnl" sz="1400" dirty="0" smtClean="0">
                <a:solidFill>
                  <a:schemeClr val="bg1"/>
                </a:solidFill>
              </a:rPr>
              <a:t>. La Junta ratificó al Dr. Ibáñez como primera autoridad del Departamento. </a:t>
            </a:r>
            <a:endParaRPr lang="es-BO" sz="14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BO" sz="1400" b="1" dirty="0" smtClean="0">
                <a:solidFill>
                  <a:srgbClr val="FFFF00"/>
                </a:solidFill>
              </a:rPr>
              <a:t>Conceptos</a:t>
            </a:r>
            <a:r>
              <a:rPr lang="es-BO" sz="1400" dirty="0" smtClean="0">
                <a:solidFill>
                  <a:schemeClr val="bg1"/>
                </a:solidFill>
              </a:rPr>
              <a:t>: </a:t>
            </a:r>
            <a:r>
              <a:rPr lang="es-MX" sz="1400" dirty="0" smtClean="0">
                <a:solidFill>
                  <a:schemeClr val="bg1"/>
                </a:solidFill>
              </a:rPr>
              <a:t>“</a:t>
            </a:r>
            <a:r>
              <a:rPr lang="es-MX" sz="1400" i="1" dirty="0">
                <a:solidFill>
                  <a:srgbClr val="00B050"/>
                </a:solidFill>
              </a:rPr>
              <a:t>El momento se acerca. Una era de Paz, Igualdad y Fraternidad, se abrirá a través de cuantos obstáculos le presente la centralizadora y tiránica forma de gobierno unitario…”</a:t>
            </a:r>
            <a:r>
              <a:rPr lang="es-MX" sz="1400" i="1" dirty="0">
                <a:solidFill>
                  <a:schemeClr val="bg1"/>
                </a:solidFill>
              </a:rPr>
              <a:t> </a:t>
            </a:r>
            <a:r>
              <a:rPr lang="es-MX" sz="1400" i="1" dirty="0" smtClean="0">
                <a:solidFill>
                  <a:schemeClr val="bg1"/>
                </a:solidFill>
              </a:rPr>
              <a:t>(</a:t>
            </a:r>
            <a:r>
              <a:rPr lang="es-MX" sz="1400" dirty="0" smtClean="0">
                <a:solidFill>
                  <a:schemeClr val="bg1"/>
                </a:solidFill>
              </a:rPr>
              <a:t>27 </a:t>
            </a:r>
            <a:r>
              <a:rPr lang="es-MX" sz="1400" dirty="0">
                <a:solidFill>
                  <a:schemeClr val="bg1"/>
                </a:solidFill>
              </a:rPr>
              <a:t>de diciembre de </a:t>
            </a:r>
            <a:r>
              <a:rPr lang="es-MX" sz="1400" dirty="0" smtClean="0">
                <a:solidFill>
                  <a:schemeClr val="bg1"/>
                </a:solidFill>
              </a:rPr>
              <a:t>1876). </a:t>
            </a:r>
            <a:r>
              <a:rPr lang="es-MX" sz="1400" dirty="0">
                <a:solidFill>
                  <a:srgbClr val="00B050"/>
                </a:solidFill>
              </a:rPr>
              <a:t>“</a:t>
            </a:r>
            <a:r>
              <a:rPr lang="es-MX" sz="1400" i="1" dirty="0">
                <a:solidFill>
                  <a:srgbClr val="00B050"/>
                </a:solidFill>
              </a:rPr>
              <a:t>El atraso, la miseria, han sido el resultado de esta fatídica válvula gubernamental…</a:t>
            </a:r>
            <a:r>
              <a:rPr lang="es-MX" sz="1400" dirty="0">
                <a:solidFill>
                  <a:srgbClr val="00B050"/>
                </a:solidFill>
              </a:rPr>
              <a:t>”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smtClean="0">
                <a:solidFill>
                  <a:schemeClr val="bg1"/>
                </a:solidFill>
              </a:rPr>
              <a:t>(proclama </a:t>
            </a:r>
            <a:r>
              <a:rPr lang="es-MX" sz="1400" dirty="0">
                <a:solidFill>
                  <a:schemeClr val="bg1"/>
                </a:solidFill>
              </a:rPr>
              <a:t>de la Junta Directiva Federal, del 25 de </a:t>
            </a:r>
            <a:r>
              <a:rPr lang="es-MX" sz="1400" dirty="0" smtClean="0">
                <a:solidFill>
                  <a:schemeClr val="bg1"/>
                </a:solidFill>
              </a:rPr>
              <a:t>diciembre) . </a:t>
            </a:r>
            <a:r>
              <a:rPr lang="es-MX" sz="1400" i="1" dirty="0">
                <a:solidFill>
                  <a:srgbClr val="00B050"/>
                </a:solidFill>
              </a:rPr>
              <a:t>“El rayo que desgaja hasta la robusta encina se cierne ya sobre tan siniestro sistema</a:t>
            </a:r>
            <a:r>
              <a:rPr lang="es-MX" sz="1400" i="1" dirty="0" smtClean="0">
                <a:solidFill>
                  <a:srgbClr val="00B050"/>
                </a:solidFill>
              </a:rPr>
              <a:t>” </a:t>
            </a:r>
            <a:r>
              <a:rPr lang="es-MX" sz="1400" i="1" dirty="0" smtClean="0">
                <a:solidFill>
                  <a:schemeClr val="bg1"/>
                </a:solidFill>
              </a:rPr>
              <a:t>(</a:t>
            </a:r>
            <a:r>
              <a:rPr lang="es-MX" sz="1400" dirty="0" smtClean="0">
                <a:solidFill>
                  <a:schemeClr val="bg1"/>
                </a:solidFill>
              </a:rPr>
              <a:t>proclama </a:t>
            </a:r>
            <a:r>
              <a:rPr lang="es-MX" sz="1400" dirty="0">
                <a:solidFill>
                  <a:schemeClr val="bg1"/>
                </a:solidFill>
              </a:rPr>
              <a:t>del día 27 de </a:t>
            </a:r>
            <a:r>
              <a:rPr lang="es-MX" sz="1400" dirty="0" smtClean="0">
                <a:solidFill>
                  <a:schemeClr val="bg1"/>
                </a:solidFill>
              </a:rPr>
              <a:t>diciembre).</a:t>
            </a:r>
            <a:endParaRPr lang="es-BO" sz="14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14" y="297180"/>
            <a:ext cx="2308377" cy="14127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58" y="2633471"/>
            <a:ext cx="2162433" cy="34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832" y="192753"/>
            <a:ext cx="10515600" cy="1006549"/>
          </a:xfrm>
        </p:spPr>
        <p:txBody>
          <a:bodyPr/>
          <a:lstStyle/>
          <a:p>
            <a:r>
              <a:rPr lang="es-BO" dirty="0" smtClean="0">
                <a:solidFill>
                  <a:srgbClr val="FFC000"/>
                </a:solidFill>
              </a:rPr>
              <a:t>Construcción de un espacio memorial</a:t>
            </a:r>
            <a:endParaRPr lang="es-BO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7832" y="2291057"/>
            <a:ext cx="2324660" cy="28329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Existen varias ideas para analizar y luego aprobar. </a:t>
            </a:r>
          </a:p>
          <a:p>
            <a:pPr marL="0" indent="0">
              <a:buNone/>
            </a:pPr>
            <a:endParaRPr lang="es-B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BO" dirty="0" smtClean="0">
                <a:solidFill>
                  <a:schemeClr val="bg1"/>
                </a:solidFill>
              </a:rPr>
              <a:t>Se puede llamar a un concurso de proyectos o invitar a que se proyecte a requerimiento de la SEGH</a:t>
            </a:r>
            <a:endParaRPr lang="es-BO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9" y="1371674"/>
            <a:ext cx="4167355" cy="2856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69" y="1371674"/>
            <a:ext cx="2581464" cy="31066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69" y="4842680"/>
            <a:ext cx="2708267" cy="16944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4573283"/>
            <a:ext cx="2514402" cy="19638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89" y="4458106"/>
            <a:ext cx="1559246" cy="2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4" y="2744910"/>
            <a:ext cx="10515600" cy="13255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GRACIAS</a:t>
            </a:r>
            <a:endParaRPr lang="es-B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47" y="375887"/>
            <a:ext cx="6091397" cy="483649"/>
          </a:xfrm>
        </p:spPr>
        <p:txBody>
          <a:bodyPr>
            <a:normAutofit fontScale="90000"/>
          </a:bodyPr>
          <a:lstStyle/>
          <a:p>
            <a:r>
              <a:rPr lang="es-BO" b="1" dirty="0" smtClean="0">
                <a:solidFill>
                  <a:srgbClr val="FFC000"/>
                </a:solidFill>
              </a:rPr>
              <a:t>Reseña histórica…</a:t>
            </a:r>
            <a:endParaRPr lang="es-BO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4048" y="960120"/>
            <a:ext cx="8705088" cy="56286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400" dirty="0">
                <a:solidFill>
                  <a:schemeClr val="bg1"/>
                </a:solidFill>
              </a:rPr>
              <a:t>Habiendo sido informado el presidente Hilarión Daza que el Dr. Ibáñez podría ser un peligro</a:t>
            </a:r>
            <a:r>
              <a:rPr lang="es-BO" sz="1400" b="1" dirty="0">
                <a:solidFill>
                  <a:schemeClr val="bg1"/>
                </a:solidFill>
              </a:rPr>
              <a:t> “</a:t>
            </a:r>
            <a:r>
              <a:rPr lang="es-ES_tradnl" sz="1400" b="1" i="1" dirty="0">
                <a:solidFill>
                  <a:schemeClr val="bg1"/>
                </a:solidFill>
              </a:rPr>
              <a:t>no sólo de Bolivia sino de todo el hemisferio” </a:t>
            </a:r>
            <a:r>
              <a:rPr lang="es-BO" sz="1400" dirty="0">
                <a:solidFill>
                  <a:schemeClr val="bg1"/>
                </a:solidFill>
              </a:rPr>
              <a:t>emitió un decreto</a:t>
            </a:r>
            <a:r>
              <a:rPr lang="es-ES_tradnl" sz="1400" dirty="0">
                <a:solidFill>
                  <a:schemeClr val="bg1"/>
                </a:solidFill>
              </a:rPr>
              <a:t> el 19 de enero de 1877, mediante el cual califica al </a:t>
            </a:r>
            <a:r>
              <a:rPr lang="es-ES_tradnl" sz="1400" dirty="0" smtClean="0">
                <a:solidFill>
                  <a:schemeClr val="bg1"/>
                </a:solidFill>
              </a:rPr>
              <a:t>movimiento federal </a:t>
            </a:r>
            <a:r>
              <a:rPr lang="es-ES_tradnl" sz="1400" dirty="0">
                <a:solidFill>
                  <a:schemeClr val="bg1"/>
                </a:solidFill>
              </a:rPr>
              <a:t>de “rebelión” </a:t>
            </a:r>
            <a:r>
              <a:rPr lang="es-ES_tradnl" sz="1400" dirty="0" smtClean="0">
                <a:solidFill>
                  <a:schemeClr val="bg1"/>
                </a:solidFill>
              </a:rPr>
              <a:t>ordenando sean </a:t>
            </a:r>
            <a:r>
              <a:rPr lang="es-ES_tradnl" sz="1400" dirty="0">
                <a:solidFill>
                  <a:schemeClr val="bg1"/>
                </a:solidFill>
              </a:rPr>
              <a:t>capturados y juzgados en concejo de guerra verbal y sus bienes incautados. </a:t>
            </a:r>
            <a:endParaRPr lang="es-BO" sz="1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400" dirty="0" smtClean="0">
                <a:solidFill>
                  <a:schemeClr val="bg1"/>
                </a:solidFill>
              </a:rPr>
              <a:t>Una </a:t>
            </a:r>
            <a:r>
              <a:rPr lang="es-BO" sz="1400" dirty="0">
                <a:solidFill>
                  <a:schemeClr val="bg1"/>
                </a:solidFill>
              </a:rPr>
              <a:t>División del Ejército boliviano de aproximadamente 600 efectivos, comandados por el Gral. Carlos </a:t>
            </a:r>
            <a:r>
              <a:rPr lang="es-BO" sz="1400" dirty="0" smtClean="0">
                <a:solidFill>
                  <a:schemeClr val="bg1"/>
                </a:solidFill>
              </a:rPr>
              <a:t>Villegas, es desplazada a Santa Cruz. </a:t>
            </a:r>
            <a:r>
              <a:rPr lang="es-BO" sz="1400" dirty="0">
                <a:solidFill>
                  <a:schemeClr val="bg1"/>
                </a:solidFill>
              </a:rPr>
              <a:t>Ibáñez, al ver </a:t>
            </a:r>
            <a:r>
              <a:rPr lang="es-BO" sz="1400" dirty="0" smtClean="0">
                <a:solidFill>
                  <a:schemeClr val="bg1"/>
                </a:solidFill>
              </a:rPr>
              <a:t>que esa </a:t>
            </a:r>
            <a:r>
              <a:rPr lang="es-BO" sz="1400" dirty="0">
                <a:solidFill>
                  <a:schemeClr val="bg1"/>
                </a:solidFill>
              </a:rPr>
              <a:t>fuerza </a:t>
            </a:r>
            <a:r>
              <a:rPr lang="es-BO" sz="1400" dirty="0" smtClean="0">
                <a:solidFill>
                  <a:schemeClr val="bg1"/>
                </a:solidFill>
              </a:rPr>
              <a:t>es superior </a:t>
            </a:r>
            <a:r>
              <a:rPr lang="es-BO" sz="1400" dirty="0">
                <a:solidFill>
                  <a:schemeClr val="bg1"/>
                </a:solidFill>
              </a:rPr>
              <a:t>en equipo y número de soldados, apoyados por sus enemigos políticos, toma la decisión de realizar una retirada estratégica hacia Chiquitos.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400" dirty="0">
                <a:solidFill>
                  <a:schemeClr val="bg1"/>
                </a:solidFill>
              </a:rPr>
              <a:t>La Columna Federal </a:t>
            </a:r>
            <a:r>
              <a:rPr lang="es-BO" sz="1400" dirty="0" smtClean="0">
                <a:solidFill>
                  <a:schemeClr val="bg1"/>
                </a:solidFill>
              </a:rPr>
              <a:t>salió </a:t>
            </a:r>
            <a:r>
              <a:rPr lang="es-BO" sz="1400" dirty="0">
                <a:solidFill>
                  <a:schemeClr val="bg1"/>
                </a:solidFill>
              </a:rPr>
              <a:t>el 3 de marzo hacia </a:t>
            </a:r>
            <a:r>
              <a:rPr lang="es-BO" sz="1400" b="1" dirty="0">
                <a:solidFill>
                  <a:srgbClr val="FFFF00"/>
                </a:solidFill>
              </a:rPr>
              <a:t>Chiquitos</a:t>
            </a:r>
            <a:r>
              <a:rPr lang="es-BO" sz="1400" dirty="0">
                <a:solidFill>
                  <a:schemeClr val="bg1"/>
                </a:solidFill>
              </a:rPr>
              <a:t>. Consistía en la cúpula y una  escolta de 300 hombres </a:t>
            </a:r>
            <a:r>
              <a:rPr lang="es-BO" sz="1400" dirty="0" smtClean="0">
                <a:solidFill>
                  <a:schemeClr val="bg1"/>
                </a:solidFill>
              </a:rPr>
              <a:t>armados, con toda su estructura militar (Llegarán al final de la revolución poco menos de un tercio). Tomó </a:t>
            </a:r>
            <a:r>
              <a:rPr lang="es-BO" sz="1400" dirty="0">
                <a:solidFill>
                  <a:schemeClr val="bg1"/>
                </a:solidFill>
              </a:rPr>
              <a:t>el camino del Río Grande, hacia San José de Chiquitos, donde se estableció por unos días en el mes de </a:t>
            </a:r>
            <a:r>
              <a:rPr lang="es-BO" sz="1400" dirty="0" smtClean="0">
                <a:solidFill>
                  <a:schemeClr val="bg1"/>
                </a:solidFill>
              </a:rPr>
              <a:t>abril (Pérez Velasco dice que fue hacia Santa Rosa de la Mina). Hacia </a:t>
            </a:r>
            <a:r>
              <a:rPr lang="es-BO" sz="1400" dirty="0">
                <a:solidFill>
                  <a:schemeClr val="bg1"/>
                </a:solidFill>
              </a:rPr>
              <a:t>el 20 de abril pasó por  el río </a:t>
            </a:r>
            <a:r>
              <a:rPr lang="es-BO" sz="1400" dirty="0" err="1" smtClean="0">
                <a:solidFill>
                  <a:schemeClr val="bg1"/>
                </a:solidFill>
              </a:rPr>
              <a:t>Uruguaito</a:t>
            </a:r>
            <a:r>
              <a:rPr lang="es-BO" sz="1400" dirty="0" smtClean="0">
                <a:solidFill>
                  <a:schemeClr val="bg1"/>
                </a:solidFill>
              </a:rPr>
              <a:t>. (Otra versión habla de Santiago </a:t>
            </a:r>
            <a:r>
              <a:rPr lang="es-BO" sz="1400" dirty="0">
                <a:solidFill>
                  <a:schemeClr val="bg1"/>
                </a:solidFill>
              </a:rPr>
              <a:t>de </a:t>
            </a:r>
            <a:r>
              <a:rPr lang="es-BO" sz="1400" dirty="0" smtClean="0">
                <a:solidFill>
                  <a:schemeClr val="bg1"/>
                </a:solidFill>
              </a:rPr>
              <a:t>Chiquitos). </a:t>
            </a:r>
            <a:r>
              <a:rPr lang="es-BO" sz="1400" dirty="0">
                <a:solidFill>
                  <a:schemeClr val="bg1"/>
                </a:solidFill>
              </a:rPr>
              <a:t>Los relatos dicen que llega a Santa Ana, </a:t>
            </a:r>
            <a:r>
              <a:rPr lang="es-BO" sz="1400" dirty="0" smtClean="0">
                <a:solidFill>
                  <a:schemeClr val="bg1"/>
                </a:solidFill>
              </a:rPr>
              <a:t>pero sin </a:t>
            </a:r>
            <a:r>
              <a:rPr lang="es-BO" sz="1400" dirty="0">
                <a:solidFill>
                  <a:schemeClr val="bg1"/>
                </a:solidFill>
              </a:rPr>
              <a:t>mencionar </a:t>
            </a:r>
            <a:r>
              <a:rPr lang="es-BO" sz="1400" dirty="0" smtClean="0">
                <a:solidFill>
                  <a:schemeClr val="bg1"/>
                </a:solidFill>
              </a:rPr>
              <a:t>San Ignacio o San </a:t>
            </a:r>
            <a:r>
              <a:rPr lang="es-BO" sz="1400" dirty="0">
                <a:solidFill>
                  <a:schemeClr val="bg1"/>
                </a:solidFill>
              </a:rPr>
              <a:t>Rafael…  </a:t>
            </a:r>
            <a:endParaRPr lang="es-BO" sz="14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BO" sz="1400" dirty="0" smtClean="0">
                <a:solidFill>
                  <a:schemeClr val="bg1"/>
                </a:solidFill>
              </a:rPr>
              <a:t>Finalmente </a:t>
            </a:r>
            <a:r>
              <a:rPr lang="es-BO" sz="1400" dirty="0">
                <a:solidFill>
                  <a:schemeClr val="bg1"/>
                </a:solidFill>
              </a:rPr>
              <a:t>se encaminó a la frontera con Brasil, haciendo parada en la estancia </a:t>
            </a:r>
            <a:r>
              <a:rPr lang="es-BO" sz="1400" b="1" dirty="0">
                <a:solidFill>
                  <a:srgbClr val="FFFF00"/>
                </a:solidFill>
              </a:rPr>
              <a:t>San </a:t>
            </a:r>
            <a:r>
              <a:rPr lang="es-BO" sz="1400" b="1" dirty="0" smtClean="0">
                <a:solidFill>
                  <a:srgbClr val="FFFF00"/>
                </a:solidFill>
              </a:rPr>
              <a:t>Diego</a:t>
            </a:r>
            <a:r>
              <a:rPr lang="es-BO" sz="1400" dirty="0" smtClean="0">
                <a:solidFill>
                  <a:schemeClr val="bg1"/>
                </a:solidFill>
              </a:rPr>
              <a:t>, de don Emilio Peña. De ahí pasan a Piedras Blancas, logrando </a:t>
            </a:r>
            <a:r>
              <a:rPr lang="es-BO" sz="1400" dirty="0">
                <a:solidFill>
                  <a:schemeClr val="bg1"/>
                </a:solidFill>
              </a:rPr>
              <a:t>contactar autoridades brasileñas </a:t>
            </a:r>
            <a:r>
              <a:rPr lang="es-BO" sz="1400" dirty="0" smtClean="0">
                <a:solidFill>
                  <a:schemeClr val="bg1"/>
                </a:solidFill>
              </a:rPr>
              <a:t>(sin éxito en la misión). </a:t>
            </a:r>
            <a:endParaRPr lang="es-BO" sz="1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00" dirty="0" smtClean="0">
                <a:solidFill>
                  <a:schemeClr val="bg1"/>
                </a:solidFill>
              </a:rPr>
              <a:t>Después de muchas farras, invasiones domiciliarias y azotes a hombres y mujeres en Santa Cruz, salieron las tropas gubernamentales el 13 de abril, llegando el 30 a la localidad de </a:t>
            </a:r>
            <a:r>
              <a:rPr lang="es-ES_tradnl" sz="1400" b="1" dirty="0" smtClean="0">
                <a:solidFill>
                  <a:schemeClr val="bg1"/>
                </a:solidFill>
              </a:rPr>
              <a:t>Santa Ana de Velasco</a:t>
            </a:r>
            <a:r>
              <a:rPr lang="es-ES_tradnl" sz="1400" dirty="0" smtClean="0">
                <a:solidFill>
                  <a:schemeClr val="bg1"/>
                </a:solidFill>
              </a:rPr>
              <a:t>, en donde capturaron y fusilaron en el acto a Benjamín Urgel que verificaba la situación en ese lugar. En “</a:t>
            </a:r>
            <a:r>
              <a:rPr lang="es-ES_tradnl" sz="1400" dirty="0" err="1" smtClean="0">
                <a:solidFill>
                  <a:schemeClr val="bg1"/>
                </a:solidFill>
              </a:rPr>
              <a:t>Guarayitos</a:t>
            </a:r>
            <a:r>
              <a:rPr lang="es-ES_tradnl" sz="1400" dirty="0" smtClean="0">
                <a:solidFill>
                  <a:schemeClr val="bg1"/>
                </a:solidFill>
              </a:rPr>
              <a:t>”, Camino a san Diego capturan a Cecilio </a:t>
            </a:r>
            <a:r>
              <a:rPr lang="es-ES_tradnl" sz="1400" dirty="0">
                <a:solidFill>
                  <a:schemeClr val="bg1"/>
                </a:solidFill>
              </a:rPr>
              <a:t>Chávez </a:t>
            </a:r>
            <a:r>
              <a:rPr lang="es-ES_tradnl" sz="1400" dirty="0" smtClean="0">
                <a:solidFill>
                  <a:schemeClr val="bg1"/>
                </a:solidFill>
              </a:rPr>
              <a:t>y lo matan con látigo. Fue detenido también el cadete Manuel José Montenegro, fusilado en </a:t>
            </a:r>
            <a:r>
              <a:rPr lang="es-ES_tradnl" sz="1400" dirty="0" err="1" smtClean="0">
                <a:solidFill>
                  <a:schemeClr val="bg1"/>
                </a:solidFill>
              </a:rPr>
              <a:t>Cotoca</a:t>
            </a:r>
            <a:r>
              <a:rPr lang="es-ES_tradnl" sz="1400" dirty="0" smtClean="0">
                <a:solidFill>
                  <a:schemeClr val="bg1"/>
                </a:solidFill>
              </a:rPr>
              <a:t> cuando la División gubernamental retornaba a Santa Cruz.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_tradnl" sz="14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00" dirty="0" smtClean="0">
                <a:solidFill>
                  <a:schemeClr val="bg1"/>
                </a:solidFill>
              </a:rPr>
              <a:t>“En la madrugada del </a:t>
            </a:r>
            <a:r>
              <a:rPr lang="es-ES_tradnl" sz="1400" dirty="0" smtClean="0">
                <a:solidFill>
                  <a:srgbClr val="FFFF00"/>
                </a:solidFill>
              </a:rPr>
              <a:t>1º de mayo de 1877</a:t>
            </a:r>
            <a:r>
              <a:rPr lang="es-ES_tradnl" sz="1400" dirty="0" smtClean="0">
                <a:solidFill>
                  <a:schemeClr val="bg1"/>
                </a:solidFill>
              </a:rPr>
              <a:t>, en la hacienda de San Diego, cerca de la frontera con Brasil, fueron capturados Ibáñez y junto con él su comandante general, Francisco Javier Tuero, además de José María Prado, Manuel Valverde y 62 combatientes igualitarios…”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_tradnl" sz="1400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68" y="375887"/>
            <a:ext cx="2393662" cy="1690658"/>
          </a:xfrm>
          <a:prstGeom prst="rect">
            <a:avLst/>
          </a:prstGeom>
        </p:spPr>
      </p:pic>
      <p:pic>
        <p:nvPicPr>
          <p:cNvPr id="5" name="Picture 2" descr="Los igualitarios (1991) ⋆ frombolivi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98" y="3606339"/>
            <a:ext cx="2147332" cy="29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040" y="456565"/>
            <a:ext cx="8223504" cy="7961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LEGADO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1040" y="1338009"/>
            <a:ext cx="8397240" cy="49834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00" dirty="0">
                <a:solidFill>
                  <a:schemeClr val="bg1"/>
                </a:solidFill>
              </a:rPr>
              <a:t>“Luego de un proceso de consejo de guerra verbal, el </a:t>
            </a:r>
            <a:r>
              <a:rPr lang="es-ES_tradnl" sz="1400" b="1" dirty="0">
                <a:solidFill>
                  <a:srgbClr val="FFFF00"/>
                </a:solidFill>
              </a:rPr>
              <a:t>1ero. de mayo de 1877</a:t>
            </a:r>
            <a:r>
              <a:rPr lang="es-ES_tradnl" sz="1400" dirty="0">
                <a:solidFill>
                  <a:schemeClr val="bg1"/>
                </a:solidFill>
              </a:rPr>
              <a:t>, fueron fusilados: el Dr. Andrés Ibáñez, Francisco Javier Tuero, José María Prado, Manuel Valverde y siete más</a:t>
            </a:r>
            <a:r>
              <a:rPr lang="es-ES_tradnl" sz="1400" dirty="0" smtClean="0">
                <a:solidFill>
                  <a:schemeClr val="bg1"/>
                </a:solidFill>
              </a:rPr>
              <a:t>…”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BO" sz="1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00" dirty="0">
                <a:solidFill>
                  <a:schemeClr val="bg1"/>
                </a:solidFill>
              </a:rPr>
              <a:t>“Una vez cumplida la ejecución, Villegas hizo enterrar los cuatro cadáveres y luego marchó a caza de federalistas</a:t>
            </a:r>
            <a:r>
              <a:rPr lang="es-ES_tradnl" sz="1400" dirty="0" smtClean="0">
                <a:solidFill>
                  <a:schemeClr val="bg1"/>
                </a:solidFill>
              </a:rPr>
              <a:t>…”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_tradnl" sz="1400" b="1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00" dirty="0" smtClean="0">
                <a:solidFill>
                  <a:schemeClr val="bg1"/>
                </a:solidFill>
              </a:rPr>
              <a:t>La </a:t>
            </a:r>
            <a:r>
              <a:rPr lang="es-ES_tradnl" sz="1400" dirty="0">
                <a:solidFill>
                  <a:schemeClr val="bg1"/>
                </a:solidFill>
              </a:rPr>
              <a:t>inmolación de Ibáñez y sus Igualitarios dejó, para siempre, las ideas sociales y federales en el país. A los pocos años, en 1891, se produjo la Revolución Federal de “Los Domingos”, financiados por el mismo empresario que apoyó a Ibáñez (</a:t>
            </a:r>
            <a:r>
              <a:rPr lang="es-ES_tradnl" sz="1400" dirty="0" err="1">
                <a:solidFill>
                  <a:schemeClr val="bg1"/>
                </a:solidFill>
              </a:rPr>
              <a:t>Otazo</a:t>
            </a:r>
            <a:r>
              <a:rPr lang="es-ES_tradnl" sz="1400" dirty="0">
                <a:solidFill>
                  <a:schemeClr val="bg1"/>
                </a:solidFill>
              </a:rPr>
              <a:t>) y tiempo después la Revolución Federal en La Paz (1898 -99), inspirada por la misma línea de cruceños federales.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_tradnl" sz="1400" b="1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00" dirty="0">
                <a:solidFill>
                  <a:schemeClr val="bg1"/>
                </a:solidFill>
              </a:rPr>
              <a:t>En cuanto a las luchas sociales del continente, coincidió que nueve años después, un </a:t>
            </a:r>
            <a:r>
              <a:rPr lang="es-MX" sz="1400" b="1" dirty="0">
                <a:solidFill>
                  <a:srgbClr val="FFFF00"/>
                </a:solidFill>
              </a:rPr>
              <a:t>1ero. de mayo de 1886, </a:t>
            </a:r>
            <a:r>
              <a:rPr lang="es-MX" sz="1400" dirty="0">
                <a:solidFill>
                  <a:schemeClr val="bg1"/>
                </a:solidFill>
              </a:rPr>
              <a:t>se produjeron las jornadas de </a:t>
            </a:r>
            <a:r>
              <a:rPr lang="es-MX" sz="1400" dirty="0">
                <a:solidFill>
                  <a:srgbClr val="FFFF00"/>
                </a:solidFill>
              </a:rPr>
              <a:t>Chicago</a:t>
            </a:r>
            <a:r>
              <a:rPr lang="es-MX" sz="1400" dirty="0">
                <a:solidFill>
                  <a:schemeClr val="bg1"/>
                </a:solidFill>
              </a:rPr>
              <a:t>, buscando condiciones humanas de trabajo. </a:t>
            </a:r>
            <a:endParaRPr lang="es-ES_tradnl" sz="1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00" b="1" dirty="0">
                <a:solidFill>
                  <a:schemeClr val="bg1"/>
                </a:solidFill>
              </a:rPr>
              <a:t> </a:t>
            </a:r>
            <a:endParaRPr lang="es-ES_tradnl" sz="14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400" dirty="0" smtClean="0">
                <a:solidFill>
                  <a:schemeClr val="bg1"/>
                </a:solidFill>
              </a:rPr>
              <a:t>Pese </a:t>
            </a:r>
            <a:r>
              <a:rPr lang="es-ES_tradnl" sz="1400" dirty="0">
                <a:solidFill>
                  <a:schemeClr val="bg1"/>
                </a:solidFill>
              </a:rPr>
              <a:t>a existir versiones contrarias a los procedimientos emprendidos por Los Igualitarios</a:t>
            </a:r>
            <a:r>
              <a:rPr lang="es-ES_tradnl" sz="1400" b="1" dirty="0">
                <a:solidFill>
                  <a:schemeClr val="bg1"/>
                </a:solidFill>
              </a:rPr>
              <a:t>, </a:t>
            </a:r>
            <a:r>
              <a:rPr lang="es-ES_tradnl" sz="1400" dirty="0">
                <a:solidFill>
                  <a:schemeClr val="bg1"/>
                </a:solidFill>
              </a:rPr>
              <a:t>el </a:t>
            </a:r>
            <a:r>
              <a:rPr lang="es-ES_tradnl" sz="1400" b="1" dirty="0">
                <a:solidFill>
                  <a:srgbClr val="FFFF00"/>
                </a:solidFill>
              </a:rPr>
              <a:t>JUICIO HISTÓRICO </a:t>
            </a:r>
            <a:r>
              <a:rPr lang="es-ES_tradnl" sz="1400" dirty="0">
                <a:solidFill>
                  <a:schemeClr val="bg1"/>
                </a:solidFill>
              </a:rPr>
              <a:t>dio a favor de los Ideales y la Entrega de Ibáñez y su gente por la causa humanista y patriótica que sostenían. La principal provincia del Departamento lleva su nombre y la ciudad levantó tres monumentos en su nombre. </a:t>
            </a:r>
          </a:p>
          <a:p>
            <a:pPr marL="0" indent="0" algn="just">
              <a:buNone/>
            </a:pPr>
            <a:r>
              <a:rPr lang="es-ES_tradnl" sz="1400" dirty="0">
                <a:solidFill>
                  <a:schemeClr val="bg1"/>
                </a:solidFill>
              </a:rPr>
              <a:t>El historiador Hernando Sanabria Fernández lo calificó como </a:t>
            </a:r>
            <a:r>
              <a:rPr lang="es-ES_tradnl" sz="1400" b="1" dirty="0">
                <a:solidFill>
                  <a:schemeClr val="bg1"/>
                </a:solidFill>
              </a:rPr>
              <a:t>“</a:t>
            </a:r>
            <a:r>
              <a:rPr lang="es-ES_tradnl" sz="1400" b="1" dirty="0">
                <a:solidFill>
                  <a:srgbClr val="FFFF00"/>
                </a:solidFill>
              </a:rPr>
              <a:t>El político más notable del pasado</a:t>
            </a:r>
            <a:r>
              <a:rPr lang="es-ES_tradnl" sz="1400" b="1" dirty="0">
                <a:solidFill>
                  <a:schemeClr val="bg1"/>
                </a:solidFill>
              </a:rPr>
              <a:t>”. </a:t>
            </a:r>
            <a:r>
              <a:rPr lang="es-ES_tradnl" sz="1400" dirty="0">
                <a:solidFill>
                  <a:schemeClr val="bg1"/>
                </a:solidFill>
              </a:rPr>
              <a:t>El escritor</a:t>
            </a:r>
            <a:r>
              <a:rPr lang="es-BO" sz="1400" dirty="0">
                <a:solidFill>
                  <a:schemeClr val="bg1"/>
                </a:solidFill>
              </a:rPr>
              <a:t> Carlos Montenegro, lo calificó como "</a:t>
            </a:r>
            <a:r>
              <a:rPr lang="es-BO" sz="1400" b="1" dirty="0">
                <a:solidFill>
                  <a:srgbClr val="FFFF00"/>
                </a:solidFill>
              </a:rPr>
              <a:t>un auténtico precursor de la revolución social en América del </a:t>
            </a:r>
            <a:r>
              <a:rPr lang="es-BO" sz="1400" b="1" dirty="0" smtClean="0">
                <a:solidFill>
                  <a:srgbClr val="FFFF00"/>
                </a:solidFill>
              </a:rPr>
              <a:t>Sur</a:t>
            </a:r>
            <a:r>
              <a:rPr lang="es-BO" sz="1400" dirty="0" smtClean="0">
                <a:solidFill>
                  <a:schemeClr val="bg1"/>
                </a:solidFill>
              </a:rPr>
              <a:t>“</a:t>
            </a:r>
          </a:p>
          <a:p>
            <a:pPr marL="0" indent="0" algn="just">
              <a:buNone/>
            </a:pPr>
            <a:endParaRPr lang="es-ES_tradnl" sz="14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_tradnl" sz="1400" b="1" i="1" dirty="0">
                <a:solidFill>
                  <a:srgbClr val="FFC000"/>
                </a:solidFill>
              </a:rPr>
              <a:t>Fuentes</a:t>
            </a:r>
            <a:r>
              <a:rPr lang="es-ES_tradnl" sz="1400" b="1" i="1" dirty="0">
                <a:solidFill>
                  <a:schemeClr val="bg1"/>
                </a:solidFill>
              </a:rPr>
              <a:t>: </a:t>
            </a:r>
            <a:r>
              <a:rPr lang="es-ES_tradnl" sz="1400" i="1" dirty="0">
                <a:solidFill>
                  <a:schemeClr val="bg1"/>
                </a:solidFill>
              </a:rPr>
              <a:t>Bismark Cuéllar. Carlos Hugo </a:t>
            </a:r>
            <a:r>
              <a:rPr lang="es-ES_tradnl" sz="1400" i="1" dirty="0" err="1">
                <a:solidFill>
                  <a:schemeClr val="bg1"/>
                </a:solidFill>
              </a:rPr>
              <a:t>Barbery</a:t>
            </a:r>
            <a:r>
              <a:rPr lang="es-ES_tradnl" sz="1400" i="1" dirty="0">
                <a:solidFill>
                  <a:schemeClr val="bg1"/>
                </a:solidFill>
              </a:rPr>
              <a:t>. Hernando Sanabria </a:t>
            </a:r>
            <a:r>
              <a:rPr lang="es-ES_tradnl" sz="1400" i="1" dirty="0" smtClean="0">
                <a:solidFill>
                  <a:schemeClr val="bg1"/>
                </a:solidFill>
              </a:rPr>
              <a:t>Fernández. Emilio Durán y Guillermo </a:t>
            </a:r>
            <a:r>
              <a:rPr lang="es-ES_tradnl" sz="1400" i="1" dirty="0" err="1" smtClean="0">
                <a:solidFill>
                  <a:schemeClr val="bg1"/>
                </a:solidFill>
              </a:rPr>
              <a:t>Pinkert</a:t>
            </a:r>
            <a:r>
              <a:rPr lang="es-ES_tradnl" sz="1400" i="1" dirty="0" smtClean="0">
                <a:solidFill>
                  <a:schemeClr val="bg1"/>
                </a:solidFill>
              </a:rPr>
              <a:t>. Daniel Pérez Velasco. Felipe Leonor Ribera. Manuscrito </a:t>
            </a:r>
            <a:r>
              <a:rPr lang="es-ES_tradnl" sz="1400" i="1" dirty="0">
                <a:solidFill>
                  <a:schemeClr val="bg1"/>
                </a:solidFill>
              </a:rPr>
              <a:t>Lara.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04" y="304737"/>
            <a:ext cx="2325830" cy="20665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57" y="3115120"/>
            <a:ext cx="2395977" cy="293578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466032" y="6136823"/>
            <a:ext cx="2551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i="1" dirty="0" smtClean="0">
                <a:solidFill>
                  <a:schemeClr val="bg1"/>
                </a:solidFill>
              </a:rPr>
              <a:t>Última foto de Andrés Ibáñez el 1 de mayo de 1877 (Gentileza: VHL)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36899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232" y="2707109"/>
            <a:ext cx="10515600" cy="13255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DOCUMENTOS</a:t>
            </a:r>
            <a:endParaRPr lang="es-B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1" y="535021"/>
            <a:ext cx="11751014" cy="5875507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4445542" y="2616741"/>
            <a:ext cx="4679004" cy="1945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3430623" y="3453318"/>
            <a:ext cx="41472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7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14" y="3872948"/>
            <a:ext cx="3682574" cy="27755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86" y="243215"/>
            <a:ext cx="2791602" cy="34860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8" y="558866"/>
            <a:ext cx="7212369" cy="57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" y="235910"/>
            <a:ext cx="6399322" cy="40001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81" y="375869"/>
            <a:ext cx="3351325" cy="56263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13" y="2483264"/>
            <a:ext cx="2995740" cy="4140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05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3" y="2733187"/>
            <a:ext cx="10515600" cy="13255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FFC000"/>
                </a:solidFill>
              </a:rPr>
              <a:t>PROYECTO</a:t>
            </a:r>
            <a:br>
              <a:rPr lang="es-BO" b="1" dirty="0" smtClean="0">
                <a:solidFill>
                  <a:srgbClr val="FFC000"/>
                </a:solidFill>
              </a:rPr>
            </a:br>
            <a:r>
              <a:rPr lang="es-BO" b="1" dirty="0" smtClean="0">
                <a:solidFill>
                  <a:srgbClr val="FFC000"/>
                </a:solidFill>
              </a:rPr>
              <a:t>PARQUE DE LOS IGUALITARIOS</a:t>
            </a:r>
            <a:endParaRPr lang="es-B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1424</Words>
  <Application>Microsoft Office PowerPoint</Application>
  <PresentationFormat>Panorámica</PresentationFormat>
  <Paragraphs>75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ACCIONES DE LUCHA DE  ANDRÉS IBÁÑEZ GIL</vt:lpstr>
      <vt:lpstr>RESEÑA HISTÓRICA</vt:lpstr>
      <vt:lpstr>Reseña histórica…</vt:lpstr>
      <vt:lpstr>LEGADO</vt:lpstr>
      <vt:lpstr>DOCUMENTOS</vt:lpstr>
      <vt:lpstr>Presentación de PowerPoint</vt:lpstr>
      <vt:lpstr>Presentación de PowerPoint</vt:lpstr>
      <vt:lpstr>Presentación de PowerPoint</vt:lpstr>
      <vt:lpstr>PROYECTO PARQUE DE LOS IGUALITARIOS</vt:lpstr>
      <vt:lpstr>Presentación de PowerPoint</vt:lpstr>
      <vt:lpstr>UBICACIÓN</vt:lpstr>
      <vt:lpstr>MONUMENTO</vt:lpstr>
      <vt:lpstr>Presentación de PowerPoint</vt:lpstr>
      <vt:lpstr>Presentación de PowerPoint</vt:lpstr>
      <vt:lpstr>TRÁMITES</vt:lpstr>
      <vt:lpstr>Presentación de PowerPoint</vt:lpstr>
      <vt:lpstr>PARQUE HISTÓRICO DE LOS IGUALITARIOS</vt:lpstr>
      <vt:lpstr>Terreno suficiente</vt:lpstr>
      <vt:lpstr> PLAZA MEMORIAL Y MUSEO DE SITIO</vt:lpstr>
      <vt:lpstr>Construcción de un espacio memorial</vt:lpstr>
      <vt:lpstr>GRACIAS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295</cp:revision>
  <dcterms:created xsi:type="dcterms:W3CDTF">2021-04-03T15:38:03Z</dcterms:created>
  <dcterms:modified xsi:type="dcterms:W3CDTF">2022-04-27T20:29:01Z</dcterms:modified>
</cp:coreProperties>
</file>