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59" r:id="rId5"/>
    <p:sldId id="260" r:id="rId6"/>
    <p:sldId id="279" r:id="rId7"/>
    <p:sldId id="263" r:id="rId8"/>
    <p:sldId id="264" r:id="rId9"/>
    <p:sldId id="265" r:id="rId10"/>
    <p:sldId id="274" r:id="rId11"/>
    <p:sldId id="266" r:id="rId12"/>
    <p:sldId id="267" r:id="rId13"/>
    <p:sldId id="275" r:id="rId14"/>
    <p:sldId id="276" r:id="rId15"/>
    <p:sldId id="271" r:id="rId16"/>
    <p:sldId id="272" r:id="rId17"/>
    <p:sldId id="268" r:id="rId18"/>
    <p:sldId id="270" r:id="rId19"/>
    <p:sldId id="269" r:id="rId20"/>
    <p:sldId id="280" r:id="rId21"/>
    <p:sldId id="273" r:id="rId22"/>
    <p:sldId id="277" r:id="rId23"/>
    <p:sldId id="278" r:id="rId24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18" y="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3834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155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6909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22205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136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967661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681357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3563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46429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9941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04419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0317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9428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28421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7047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1645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0A17-FA17-4091-B431-F52DB7E97E85}" type="datetimeFigureOut">
              <a:rPr lang="es-BO" smtClean="0"/>
              <a:t>01/12/2021</a:t>
            </a:fld>
            <a:endParaRPr lang="es-B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D3D832-A3BD-46F0-B27A-62B4614DE3D7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7004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4192" y="108602"/>
            <a:ext cx="7592607" cy="1854667"/>
          </a:xfrm>
        </p:spPr>
        <p:txBody>
          <a:bodyPr>
            <a:noAutofit/>
          </a:bodyPr>
          <a:lstStyle/>
          <a:p>
            <a:pPr algn="ctr"/>
            <a:r>
              <a:rPr lang="es-BO" sz="4000" dirty="0"/>
              <a:t>Sociedad de Estudios Geográficos e Históricos </a:t>
            </a:r>
            <a:r>
              <a:rPr lang="es-BO" sz="4000" dirty="0" smtClean="0"/>
              <a:t/>
            </a:r>
            <a:br>
              <a:rPr lang="es-BO" sz="4000" dirty="0" smtClean="0"/>
            </a:br>
            <a:r>
              <a:rPr lang="es-BO" sz="4000" dirty="0" smtClean="0"/>
              <a:t>de </a:t>
            </a:r>
            <a:r>
              <a:rPr lang="es-BO" sz="4000" dirty="0"/>
              <a:t>Santa Cruz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8287" y="2335402"/>
            <a:ext cx="8937314" cy="3904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BO" sz="2800" dirty="0"/>
              <a:t>Tema</a:t>
            </a:r>
            <a:r>
              <a:rPr lang="es-BO" sz="2800" dirty="0" smtClean="0"/>
              <a:t>:	Transgresión </a:t>
            </a:r>
            <a:r>
              <a:rPr lang="es-BO" sz="2800" dirty="0"/>
              <a:t>de las Autonomías de las </a:t>
            </a:r>
            <a:r>
              <a:rPr lang="es-BO" sz="2800" dirty="0" smtClean="0"/>
              <a:t>						Entidades </a:t>
            </a:r>
            <a:r>
              <a:rPr lang="es-BO" sz="2800" dirty="0"/>
              <a:t>Territoriales y de </a:t>
            </a:r>
            <a:r>
              <a:rPr lang="es-BO" sz="2800" dirty="0" smtClean="0"/>
              <a:t>las Universidades 			Públicas  </a:t>
            </a:r>
          </a:p>
          <a:p>
            <a:pPr marL="0" indent="0">
              <a:buNone/>
            </a:pPr>
            <a:endParaRPr lang="es-BO" sz="2800" dirty="0"/>
          </a:p>
          <a:p>
            <a:pPr marL="0" indent="0">
              <a:buNone/>
            </a:pPr>
            <a:r>
              <a:rPr lang="es-BO" sz="2800" dirty="0" smtClean="0"/>
              <a:t>			</a:t>
            </a:r>
            <a:r>
              <a:rPr lang="es-BO" sz="2400" dirty="0" smtClean="0"/>
              <a:t>Ponente:	Roy Céspedes Justiniano</a:t>
            </a:r>
          </a:p>
          <a:p>
            <a:pPr marL="0" indent="0">
              <a:buNone/>
            </a:pPr>
            <a:endParaRPr lang="es-BO" sz="2400" dirty="0"/>
          </a:p>
          <a:p>
            <a:pPr marL="0" indent="0">
              <a:buNone/>
            </a:pPr>
            <a:r>
              <a:rPr lang="es-BO" sz="2400" dirty="0" smtClean="0"/>
              <a:t>				</a:t>
            </a:r>
            <a:r>
              <a:rPr lang="es-BO" dirty="0" smtClean="0"/>
              <a:t>Santa Cruz de la Sierra, 1 de diciembre de 2021.</a:t>
            </a:r>
            <a:endParaRPr lang="es-BO" dirty="0"/>
          </a:p>
          <a:p>
            <a:endParaRPr lang="es-BO" dirty="0" smtClean="0"/>
          </a:p>
          <a:p>
            <a:endParaRPr lang="es-BO" dirty="0" smtClean="0"/>
          </a:p>
          <a:p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05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Constitucional: Universidades públicas.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BO" dirty="0" smtClean="0"/>
              <a:t>	</a:t>
            </a:r>
            <a:r>
              <a:rPr lang="es-BO" sz="2000" dirty="0" smtClean="0"/>
              <a:t>Educación Superior</a:t>
            </a:r>
          </a:p>
          <a:p>
            <a:r>
              <a:rPr lang="es-BO" sz="2000" dirty="0" smtClean="0"/>
              <a:t>Art. 92°I. Las universidades públicas son autónomas… LA autonomía consiste en la libre administración de sus recursos… La elaboración y aprobación de sus Estatutos, planes de estudios y presupuestos anuales.</a:t>
            </a:r>
          </a:p>
          <a:p>
            <a:endParaRPr lang="es-BO" sz="2000" dirty="0" smtClean="0"/>
          </a:p>
          <a:p>
            <a:r>
              <a:rPr lang="es-BO" sz="2000" dirty="0" smtClean="0"/>
              <a:t>II. En ejercicio de la autonomía, las universidades públicas constituirán la universidad boliviana, que coordinará para sus fines mediante un organismo central de acuerdo a un plan de desarrollo universitario.</a:t>
            </a:r>
            <a:endParaRPr lang="es-BO" sz="20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91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Constitucional: Función del Estado en la Economía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2400" dirty="0" smtClean="0"/>
              <a:t>Art. 316. </a:t>
            </a:r>
          </a:p>
          <a:p>
            <a:pPr marL="0" indent="0">
              <a:buNone/>
            </a:pPr>
            <a:endParaRPr lang="es-BO" sz="2400" dirty="0" smtClean="0"/>
          </a:p>
          <a:p>
            <a:pPr marL="0" indent="0">
              <a:buNone/>
            </a:pPr>
            <a:r>
              <a:rPr lang="es-BO" sz="2400" dirty="0" smtClean="0"/>
              <a:t>1.	Conducir el proceso de planificación económica y social, 	con participación y consulta ciudadana.</a:t>
            </a:r>
          </a:p>
          <a:p>
            <a:pPr marL="0" indent="0">
              <a:buNone/>
            </a:pPr>
            <a:endParaRPr lang="es-BO" sz="2400" dirty="0" smtClean="0"/>
          </a:p>
          <a:p>
            <a:pPr marL="0" indent="0">
              <a:buNone/>
            </a:pPr>
            <a:r>
              <a:rPr lang="es-BO" sz="2400" dirty="0" smtClean="0"/>
              <a:t>	La Ley establecerá un Sistema de Planificación Integral 	Estatal, que 	incorporará a todas las entidades 	territoriales. </a:t>
            </a:r>
            <a:endParaRPr lang="es-BO" sz="24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30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Legal: Ley Marco de Autonomías y Descentralización - Andrés Ibáñez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9981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BO" sz="2800" b="1" dirty="0" smtClean="0"/>
              <a:t>Art. 9.- Ejercicio de la Autonomía.</a:t>
            </a:r>
          </a:p>
          <a:p>
            <a:pPr marL="0" indent="0">
              <a:buNone/>
            </a:pPr>
            <a:r>
              <a:rPr lang="es-BO" sz="2800" dirty="0" smtClean="0"/>
              <a:t>	Numeral 4) La </a:t>
            </a:r>
            <a:r>
              <a:rPr lang="es-BO" sz="2800" dirty="0"/>
              <a:t>planificación, programación y </a:t>
            </a:r>
            <a:r>
              <a:rPr lang="es-BO" sz="2800" dirty="0" smtClean="0"/>
              <a:t>ejecución </a:t>
            </a:r>
            <a:r>
              <a:rPr lang="es-BO" sz="2800" dirty="0"/>
              <a:t>de su gestión política, </a:t>
            </a:r>
            <a:r>
              <a:rPr lang="es-BO" sz="2800" dirty="0" smtClean="0"/>
              <a:t>	administrativa, 	técnica</a:t>
            </a:r>
            <a:r>
              <a:rPr lang="es-BO" sz="2800" dirty="0"/>
              <a:t>, económica, financiera, cultural y social</a:t>
            </a:r>
            <a:r>
              <a:rPr lang="es-BO" sz="2800" dirty="0" smtClean="0"/>
              <a:t>.</a:t>
            </a:r>
          </a:p>
          <a:p>
            <a:pPr marL="0" indent="0">
              <a:buNone/>
            </a:pPr>
            <a:endParaRPr lang="es-BO" sz="2800" dirty="0" smtClean="0"/>
          </a:p>
          <a:p>
            <a:pPr marL="0" indent="0">
              <a:buNone/>
            </a:pPr>
            <a:r>
              <a:rPr lang="es-BO" sz="2800" b="1" dirty="0" smtClean="0"/>
              <a:t>Art. 11.- Norma supletoria.</a:t>
            </a:r>
            <a:endParaRPr lang="es-BO" sz="2800" b="1" dirty="0"/>
          </a:p>
          <a:p>
            <a:pPr marL="0" indent="0">
              <a:buNone/>
            </a:pPr>
            <a:r>
              <a:rPr lang="es-BO" sz="2800" dirty="0" smtClean="0"/>
              <a:t>	I.	El </a:t>
            </a:r>
            <a:r>
              <a:rPr lang="es-BO" sz="2800" dirty="0"/>
              <a:t>ordenamiento normativo del nivel central del Estado </a:t>
            </a:r>
            <a:r>
              <a:rPr lang="es-BO" sz="2800" dirty="0" smtClean="0"/>
              <a:t>será</a:t>
            </a:r>
            <a:r>
              <a:rPr lang="es-BO" sz="2800" dirty="0"/>
              <a:t>, en todo caso, supletorio al de </a:t>
            </a:r>
            <a:r>
              <a:rPr lang="es-BO" sz="2800" dirty="0" smtClean="0"/>
              <a:t>las entidades territoriales </a:t>
            </a:r>
            <a:r>
              <a:rPr lang="es-BO" sz="2800" dirty="0"/>
              <a:t>autónomas. A falta de una norma autonómica se aplicará la norma </a:t>
            </a:r>
            <a:r>
              <a:rPr lang="es-BO" sz="2800" dirty="0" smtClean="0"/>
              <a:t>del nivel </a:t>
            </a:r>
            <a:r>
              <a:rPr lang="es-BO" sz="2800" dirty="0"/>
              <a:t>central del Estado con carácter supletorio</a:t>
            </a:r>
            <a:r>
              <a:rPr lang="es-BO" sz="2800" dirty="0" smtClean="0"/>
              <a:t>.</a:t>
            </a:r>
          </a:p>
          <a:p>
            <a:pPr marL="0" indent="0">
              <a:buNone/>
            </a:pPr>
            <a:endParaRPr lang="es-BO" sz="2800" dirty="0"/>
          </a:p>
          <a:p>
            <a:pPr marL="0" indent="0">
              <a:buNone/>
            </a:pPr>
            <a:r>
              <a:rPr lang="es-BO" sz="2800" b="1" dirty="0" smtClean="0"/>
              <a:t>Art. 93.- Planificación.</a:t>
            </a:r>
            <a:endParaRPr lang="es-BO" sz="2800" b="1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79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Legal: Estatuto Orgánico del Sistema de la Universidad </a:t>
            </a:r>
            <a:r>
              <a:rPr lang="es-BO" dirty="0"/>
              <a:t>B</a:t>
            </a:r>
            <a:r>
              <a:rPr lang="es-BO" dirty="0" smtClean="0"/>
              <a:t>oliviana.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2160589"/>
            <a:ext cx="8829737" cy="4119187"/>
          </a:xfrm>
        </p:spPr>
        <p:txBody>
          <a:bodyPr>
            <a:normAutofit/>
          </a:bodyPr>
          <a:lstStyle/>
          <a:p>
            <a:r>
              <a:rPr lang="es-BO" dirty="0" smtClean="0"/>
              <a:t>Art. 4° El SUB desarrolla sus actividades de acuerdo al Plan Nacional de </a:t>
            </a:r>
            <a:r>
              <a:rPr lang="es-BO" dirty="0"/>
              <a:t>D</a:t>
            </a:r>
            <a:r>
              <a:rPr lang="es-BO" dirty="0" smtClean="0"/>
              <a:t>esarrollo Universitario… </a:t>
            </a:r>
          </a:p>
          <a:p>
            <a:r>
              <a:rPr lang="es-BO" dirty="0" smtClean="0"/>
              <a:t>Art. 5° Principios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a) De acuerdo a la CPE se entiende por autonomía, la libre administración de 	sus recursos… elaboración de y aprobación de sus estatutos, planes de 	estudio 	y presupuestos anuales…</a:t>
            </a:r>
          </a:p>
          <a:p>
            <a:pPr marL="0" indent="0">
              <a:buNone/>
            </a:pPr>
            <a:r>
              <a:rPr lang="es-BO" dirty="0"/>
              <a:t>	c</a:t>
            </a:r>
            <a:r>
              <a:rPr lang="es-BO" dirty="0" smtClean="0"/>
              <a:t>) La autonomía económica consiste en el derecho de administrar libremente 	sus recursos… aprobar y ejecutar su presupuesto…</a:t>
            </a:r>
          </a:p>
          <a:p>
            <a:r>
              <a:rPr lang="es-BO" dirty="0" smtClean="0"/>
              <a:t>Art. 18° Atribuciones del Congreso Nacional de Universidades.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c) Aprobar el Plan Nacional de Desarrollo Universitario… conteniendo 	objetivos y políticas de desarrollo universitario a corto, mediano y largo plazo…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5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Legal: Estatuto Orgánico de la UAGRM.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2800" dirty="0" smtClean="0"/>
              <a:t>Art. 4° Autonomía y principios.</a:t>
            </a:r>
          </a:p>
          <a:p>
            <a:pPr marL="0" indent="0">
              <a:buNone/>
            </a:pPr>
            <a:r>
              <a:rPr lang="es-BO" sz="2800" dirty="0"/>
              <a:t>	</a:t>
            </a:r>
            <a:endParaRPr lang="es-BO" sz="2800" dirty="0" smtClean="0"/>
          </a:p>
          <a:p>
            <a:pPr marL="0" indent="0">
              <a:buNone/>
            </a:pPr>
            <a:r>
              <a:rPr lang="es-BO" sz="2800" dirty="0" smtClean="0"/>
              <a:t>	A.2. Percibir y administrar libremente sus 	recursos de ley… aprobar y 	ejecutar su 	presupuesto </a:t>
            </a:r>
            <a:endParaRPr lang="es-BO" sz="28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673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Legal: Ley N° 777 del Sistema de Planificación Integral del Estado-SPIE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86423"/>
          </a:xfrm>
        </p:spPr>
        <p:txBody>
          <a:bodyPr>
            <a:normAutofit fontScale="92500" lnSpcReduction="10000"/>
          </a:bodyPr>
          <a:lstStyle/>
          <a:p>
            <a:r>
              <a:rPr lang="es-BO" dirty="0" smtClean="0"/>
              <a:t>Ley de fecha: 21 de enero de 2016</a:t>
            </a:r>
          </a:p>
          <a:p>
            <a:pPr marL="0" indent="0">
              <a:buNone/>
            </a:pPr>
            <a:r>
              <a:rPr lang="es-BO" dirty="0" smtClean="0"/>
              <a:t>	Art. 2° Sistema de planificación integral del Estado y sus Subsistemas: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	Planificación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	Inversión pública y financiamiento externo para el desarrollo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	seguimiento y evaluación integral de planes 	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Art. 4° Ámbito de aplicación</a:t>
            </a:r>
          </a:p>
          <a:p>
            <a:pPr marL="457200" lvl="1" indent="0">
              <a:buNone/>
            </a:pPr>
            <a:r>
              <a:rPr lang="es-BO" dirty="0" smtClean="0"/>
              <a:t>	Toda la estructura organizacional y funcional del Estado</a:t>
            </a:r>
          </a:p>
          <a:p>
            <a:pPr marL="457200" lvl="1" indent="0">
              <a:buNone/>
            </a:pPr>
            <a:r>
              <a:rPr lang="es-BO" dirty="0" smtClean="0"/>
              <a:t>	Instituciones de control y defensa de la sociedad y del Estado </a:t>
            </a:r>
            <a:r>
              <a:rPr lang="es-BO" dirty="0"/>
              <a:t>	</a:t>
            </a:r>
            <a:endParaRPr lang="es-BO" dirty="0" smtClean="0"/>
          </a:p>
          <a:p>
            <a:pPr marL="457200" lvl="1" indent="0">
              <a:buNone/>
            </a:pPr>
            <a:r>
              <a:rPr lang="es-BO" dirty="0" smtClean="0"/>
              <a:t>	Empresas públicas </a:t>
            </a:r>
          </a:p>
          <a:p>
            <a:pPr marL="457200" lvl="1" indent="0">
              <a:buNone/>
            </a:pPr>
            <a:r>
              <a:rPr lang="es-BO" dirty="0"/>
              <a:t>	</a:t>
            </a:r>
            <a:r>
              <a:rPr lang="es-BO" dirty="0" smtClean="0"/>
              <a:t>Entes territoriales autónomos </a:t>
            </a:r>
          </a:p>
          <a:p>
            <a:pPr marL="457200" lvl="1" indent="0">
              <a:buNone/>
            </a:pPr>
            <a:r>
              <a:rPr lang="es-BO" dirty="0" smtClean="0"/>
              <a:t>	Universidades públicas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43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Marco Legal: Ley N° 777 del Sistema de Planificación Integral del Estado-SPIE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dirty="0" smtClean="0"/>
              <a:t>Art. 13° alcance del subsistema de planificación</a:t>
            </a:r>
          </a:p>
          <a:p>
            <a:pPr marL="457200" lvl="1" indent="0">
              <a:buNone/>
            </a:pPr>
            <a:r>
              <a:rPr lang="es-BO" dirty="0" smtClean="0"/>
              <a:t>Numeral VI) El PGDES y el PDES son de cumplimiento obligatorio para las entidades públicas establecidas en el Art. 4° de la presente Ley.</a:t>
            </a:r>
          </a:p>
          <a:p>
            <a:r>
              <a:rPr lang="es-BO" dirty="0" smtClean="0"/>
              <a:t>Art. 15° Plan de desarrollo económico y social</a:t>
            </a:r>
          </a:p>
          <a:p>
            <a:pPr marL="457200" lvl="1" indent="0">
              <a:buNone/>
            </a:pPr>
            <a:r>
              <a:rPr lang="es-BO" dirty="0" smtClean="0"/>
              <a:t>Romano III) Procedimientos para la formulación e implementación del PDES.</a:t>
            </a:r>
          </a:p>
          <a:p>
            <a:pPr marL="457200" lvl="1" indent="0">
              <a:buNone/>
            </a:pPr>
            <a:r>
              <a:rPr lang="es-BO" dirty="0"/>
              <a:t>	</a:t>
            </a:r>
            <a:r>
              <a:rPr lang="es-BO" dirty="0" smtClean="0"/>
              <a:t>Numeral 2) Las entidades públicas señaladas en el Art. 4° de la presente Ley, 	implementarán el PDES luego de su aprobación.</a:t>
            </a:r>
          </a:p>
          <a:p>
            <a:pPr indent="-285750"/>
            <a:r>
              <a:rPr lang="es-BO" dirty="0" smtClean="0"/>
              <a:t>	Art. 32°Ajustes.</a:t>
            </a:r>
          </a:p>
          <a:p>
            <a:pPr marL="57150" indent="0">
              <a:buNone/>
            </a:pPr>
            <a:r>
              <a:rPr lang="es-BO" dirty="0" smtClean="0"/>
              <a:t>	Las modificaciones parciales, complementarias o de forma, al PGDES y al 	PDES se aprobarán mediante </a:t>
            </a:r>
            <a:r>
              <a:rPr lang="es-BO" dirty="0"/>
              <a:t>D</a:t>
            </a:r>
            <a:r>
              <a:rPr lang="es-BO" dirty="0" smtClean="0"/>
              <a:t>ecreto </a:t>
            </a:r>
            <a:r>
              <a:rPr lang="es-BO" dirty="0"/>
              <a:t>S</a:t>
            </a:r>
            <a:r>
              <a:rPr lang="es-BO" dirty="0" smtClean="0"/>
              <a:t>upremo.</a:t>
            </a:r>
          </a:p>
          <a:p>
            <a:pPr marL="457200" lvl="1" indent="0">
              <a:buNone/>
            </a:pPr>
            <a:r>
              <a:rPr lang="es-BO" dirty="0" smtClean="0"/>
              <a:t>  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83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Legal: Proyecto de Ley 342/2020-2021.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Entre sus antecedentes en el parágrafo 4to. Indica claramente los participantes en las Cumbres Departamentales y Nacional fueron los miembros del Pacto de Unidad. 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La COB</a:t>
            </a:r>
          </a:p>
          <a:p>
            <a:pPr marL="0" indent="0">
              <a:buNone/>
            </a:pPr>
            <a:r>
              <a:rPr lang="es-BO" dirty="0" smtClean="0"/>
              <a:t>	La Confederación sindical de comunidades interculturales originarias de 	Bolivia.</a:t>
            </a:r>
          </a:p>
          <a:p>
            <a:pPr marL="0" indent="0">
              <a:buNone/>
            </a:pPr>
            <a:r>
              <a:rPr lang="es-BO" dirty="0" smtClean="0"/>
              <a:t>	La Confederación nacional de mujeres campesinas indígenas originarias de 	Bolivia-Bartolina Sisa.</a:t>
            </a:r>
          </a:p>
          <a:p>
            <a:pPr marL="0" indent="0">
              <a:buNone/>
            </a:pPr>
            <a:r>
              <a:rPr lang="es-BO" dirty="0" smtClean="0"/>
              <a:t>	El consejo nacional de ayllus y </a:t>
            </a:r>
            <a:r>
              <a:rPr lang="es-BO" dirty="0" err="1" smtClean="0"/>
              <a:t>markas</a:t>
            </a:r>
            <a:r>
              <a:rPr lang="es-BO" dirty="0" smtClean="0"/>
              <a:t> del </a:t>
            </a:r>
            <a:r>
              <a:rPr lang="es-BO" dirty="0" err="1" smtClean="0"/>
              <a:t>qullasuyo</a:t>
            </a:r>
            <a:r>
              <a:rPr lang="es-BO" dirty="0" smtClean="0"/>
              <a:t> </a:t>
            </a:r>
          </a:p>
          <a:p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19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264" y="373857"/>
            <a:ext cx="8596668" cy="1320800"/>
          </a:xfrm>
        </p:spPr>
        <p:txBody>
          <a:bodyPr>
            <a:noAutofit/>
          </a:bodyPr>
          <a:lstStyle/>
          <a:p>
            <a:r>
              <a:rPr lang="es-BO" sz="2200" dirty="0"/>
              <a:t>Marco </a:t>
            </a:r>
            <a:r>
              <a:rPr lang="es-BO" sz="2200" dirty="0" smtClean="0"/>
              <a:t>Legal</a:t>
            </a:r>
            <a:r>
              <a:rPr lang="es-BO" sz="2200" dirty="0"/>
              <a:t>: </a:t>
            </a:r>
            <a:r>
              <a:rPr lang="es-BO" sz="2200" dirty="0" smtClean="0"/>
              <a:t>Ley 1407,</a:t>
            </a:r>
            <a:r>
              <a:rPr lang="es-BO" sz="2200" dirty="0"/>
              <a:t> Plan de Desarrollo Económico y Social 2021-2025 “Reconstruyendo la economía para vivir bien, hacia la industrialización con sustitución de </a:t>
            </a:r>
            <a:r>
              <a:rPr lang="es-BO" sz="2200" dirty="0" smtClean="0"/>
              <a:t>importaciones”, de 9 de noviembre de 2021</a:t>
            </a:r>
            <a:r>
              <a:rPr lang="es-BO" sz="2200" dirty="0"/>
              <a:t>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Art. 4° Obligatoriedad. </a:t>
            </a:r>
          </a:p>
          <a:p>
            <a:pPr marL="457200" lvl="1" indent="0">
              <a:buNone/>
            </a:pPr>
            <a:r>
              <a:rPr lang="es-BO" dirty="0"/>
              <a:t>	</a:t>
            </a:r>
            <a:r>
              <a:rPr lang="es-BO" dirty="0" smtClean="0"/>
              <a:t>I. Es de ejecución y aplicación obligatoria.</a:t>
            </a:r>
          </a:p>
          <a:p>
            <a:pPr marL="457200" lvl="1" indent="0">
              <a:buNone/>
            </a:pPr>
            <a:r>
              <a:rPr lang="es-BO" dirty="0" smtClean="0"/>
              <a:t>	Toda </a:t>
            </a:r>
            <a:r>
              <a:rPr lang="es-BO" dirty="0"/>
              <a:t>la estructura organizacional y funcional del Estado</a:t>
            </a:r>
          </a:p>
          <a:p>
            <a:pPr marL="457200" lvl="1" indent="0">
              <a:buNone/>
            </a:pPr>
            <a:r>
              <a:rPr lang="es-BO" dirty="0"/>
              <a:t>	Instituciones de control y defensa de la sociedad y del Estado 	</a:t>
            </a:r>
          </a:p>
          <a:p>
            <a:pPr marL="457200" lvl="1" indent="0">
              <a:buNone/>
            </a:pPr>
            <a:r>
              <a:rPr lang="es-BO" dirty="0"/>
              <a:t>	Empresas públicas </a:t>
            </a:r>
          </a:p>
          <a:p>
            <a:pPr marL="457200" lvl="1" indent="0">
              <a:buNone/>
            </a:pPr>
            <a:r>
              <a:rPr lang="es-BO" dirty="0"/>
              <a:t>	Entes territoriales autónomos </a:t>
            </a:r>
          </a:p>
          <a:p>
            <a:pPr marL="457200" lvl="1" indent="0">
              <a:buNone/>
            </a:pPr>
            <a:r>
              <a:rPr lang="es-BO" dirty="0"/>
              <a:t>	Universidades </a:t>
            </a:r>
            <a:r>
              <a:rPr lang="es-BO" dirty="0" smtClean="0"/>
              <a:t>públicas</a:t>
            </a:r>
          </a:p>
          <a:p>
            <a:pPr marL="457200" lvl="1" indent="0">
              <a:buNone/>
            </a:pPr>
            <a:r>
              <a:rPr lang="es-BO" dirty="0"/>
              <a:t>	</a:t>
            </a:r>
            <a:r>
              <a:rPr lang="es-BO" dirty="0" smtClean="0"/>
              <a:t>II. Todos los planes de desarrollo económico y social deberán ser </a:t>
            </a:r>
            <a:r>
              <a:rPr lang="es-BO" b="1" u="sng" dirty="0" smtClean="0"/>
              <a:t>adecuados</a:t>
            </a:r>
            <a:r>
              <a:rPr lang="es-BO" dirty="0" smtClean="0"/>
              <a:t>, 	elaborados, formulados y ejecutados en concordancia con el PDES.</a:t>
            </a:r>
            <a:r>
              <a:rPr lang="es-BO" b="1" dirty="0" smtClean="0"/>
              <a:t> </a:t>
            </a:r>
            <a:r>
              <a:rPr lang="es-BO" dirty="0" smtClean="0"/>
              <a:t>	</a:t>
            </a:r>
          </a:p>
          <a:p>
            <a:pPr lvl="1"/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012" y="228600"/>
            <a:ext cx="3558988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1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8734" y="373857"/>
            <a:ext cx="8596668" cy="1320800"/>
          </a:xfrm>
        </p:spPr>
        <p:txBody>
          <a:bodyPr>
            <a:noAutofit/>
          </a:bodyPr>
          <a:lstStyle/>
          <a:p>
            <a:r>
              <a:rPr lang="es-BO" sz="2200" dirty="0"/>
              <a:t>Marco </a:t>
            </a:r>
            <a:r>
              <a:rPr lang="es-BO" sz="2200" dirty="0" smtClean="0"/>
              <a:t>Legal</a:t>
            </a:r>
            <a:r>
              <a:rPr lang="es-BO" sz="2200" dirty="0"/>
              <a:t>: Ley 1407, Plan de Desarrollo Económico y Social 2021-2025 “Reconstruyendo la economía para vivir bien, hacia la industrialización con sustitución de </a:t>
            </a:r>
            <a:r>
              <a:rPr lang="es-BO" sz="2200" dirty="0" smtClean="0"/>
              <a:t>importaciones”, </a:t>
            </a:r>
            <a:r>
              <a:rPr lang="es-BO" sz="2200" dirty="0"/>
              <a:t>de 9 de noviembre de 2021.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816290" cy="3880773"/>
          </a:xfrm>
        </p:spPr>
        <p:txBody>
          <a:bodyPr/>
          <a:lstStyle/>
          <a:p>
            <a:r>
              <a:rPr lang="es-BO" dirty="0" smtClean="0"/>
              <a:t>Art. 5° Ajustes.</a:t>
            </a:r>
          </a:p>
          <a:p>
            <a:pPr marL="0" indent="0">
              <a:buNone/>
            </a:pPr>
            <a:r>
              <a:rPr lang="es-BO" dirty="0" smtClean="0"/>
              <a:t>	Los ajustes al PDES se realizarán conforme a lo dispuesto por el Art. 32 de la 	Ley N° 777, de 21 de enero de 2016, del SPIE.</a:t>
            </a:r>
          </a:p>
          <a:p>
            <a:r>
              <a:rPr lang="es-BO" dirty="0" smtClean="0"/>
              <a:t>Disposiciones adicionales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Disposición adicional única.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I. Los planes (universidades) deberán ser </a:t>
            </a:r>
            <a:r>
              <a:rPr lang="es-BO" b="1" u="sng" dirty="0" smtClean="0"/>
              <a:t>elaborados y adecuados</a:t>
            </a:r>
            <a:r>
              <a:rPr lang="es-BO" dirty="0" smtClean="0"/>
              <a:t> al PDES, en 	un plazo máximo de 120 días calendario a partir de la publicación de la 	presente ley. 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II. Únicamente en los casos de las entidades territoriales autónomas, los planes 	deberán ser </a:t>
            </a:r>
            <a:r>
              <a:rPr lang="es-BO" b="1" u="sng" dirty="0" smtClean="0"/>
              <a:t>elaborados y adecuados</a:t>
            </a:r>
            <a:r>
              <a:rPr lang="es-BO" dirty="0" smtClean="0"/>
              <a:t> al PDES, en un plazo máximo de 180 días 	calendario a partir de la publicación de la presente ley.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352" y="228600"/>
            <a:ext cx="3518647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2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Antecedentes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Ley N° 777, Ley del Sistema de Planificación Integral del Estado (SPIE), del 21 de enero de 2016.</a:t>
            </a:r>
          </a:p>
          <a:p>
            <a:endParaRPr lang="es-BO" dirty="0"/>
          </a:p>
          <a:p>
            <a:r>
              <a:rPr lang="es-BO" dirty="0" smtClean="0"/>
              <a:t>El proyecto de Ley N°342, del Plan de Desarrollo Económico y Social 2021-2025 “Reconstruyendo la economía para vivir bien, hacia la industrialización con sustitución de importaciones”</a:t>
            </a:r>
          </a:p>
          <a:p>
            <a:endParaRPr lang="es-BO" dirty="0" smtClean="0"/>
          </a:p>
          <a:p>
            <a:r>
              <a:rPr lang="es-BO" dirty="0" smtClean="0"/>
              <a:t>Ley N° 1407, </a:t>
            </a:r>
            <a:r>
              <a:rPr lang="es-BO" dirty="0"/>
              <a:t>del Plan de Desarrollo Económico y Social 2021-2025 “Reconstruyendo la economía para vivir bien, hacia la industrialización con sustitución de importaciones”</a:t>
            </a:r>
          </a:p>
          <a:p>
            <a:r>
              <a:rPr lang="es-BO" dirty="0" smtClean="0"/>
              <a:t> </a:t>
            </a:r>
            <a:endParaRPr lang="es-BO" dirty="0"/>
          </a:p>
          <a:p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78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dirty="0" smtClean="0"/>
              <a:t>Marco Constitucional: Jerarquía normativa.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BO" dirty="0" smtClean="0"/>
              <a:t>Primacía de la Constitución Política del Estado.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Art. 410.- 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La aplicación de las normas jurídicas se regirá por la siguiente jerarquía, de acuerdo a las competencias de las entidades territoriales.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1. CPE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2. Los tratados internacionales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3. Las leyes nacionales, los estatutos autonómicos, las cartas orgánicas y el 	resto de legislación departamental, municipal e indígena.</a:t>
            </a:r>
          </a:p>
          <a:p>
            <a:pPr marL="0" indent="0">
              <a:buNone/>
            </a:pPr>
            <a:r>
              <a:rPr lang="es-BO" dirty="0" smtClean="0"/>
              <a:t>    	4. Los decretos, reglamentos y demás resoluciones emanadas de los órganos 	ejecutivos correspondientes.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35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Acción de Inconstitucionalidad </a:t>
            </a:r>
            <a:r>
              <a:rPr lang="es-BO" dirty="0"/>
              <a:t>A</a:t>
            </a:r>
            <a:r>
              <a:rPr lang="es-BO" dirty="0" smtClean="0"/>
              <a:t>bstracta interpuesta por la Gobernación de Santa Cruz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BO" sz="2400" dirty="0" smtClean="0"/>
              <a:t>Petitorio.</a:t>
            </a:r>
          </a:p>
          <a:p>
            <a:pPr marL="0" indent="0">
              <a:buNone/>
            </a:pPr>
            <a:r>
              <a:rPr lang="es-BO" sz="2400" dirty="0"/>
              <a:t>	</a:t>
            </a:r>
            <a:r>
              <a:rPr lang="es-BO" sz="2400" dirty="0" smtClean="0"/>
              <a:t>Pide la declaratoria de inconstitucionalidad solo de los 	artículos 4, parágrafo I, y 	de la disposición única 	adicional, parágrafo II, de la Ley N°1407. </a:t>
            </a:r>
            <a:endParaRPr lang="es-BO" sz="24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095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Respuesta: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46412"/>
            <a:ext cx="9300384" cy="5015753"/>
          </a:xfrm>
        </p:spPr>
        <p:txBody>
          <a:bodyPr>
            <a:normAutofit fontScale="92500" lnSpcReduction="10000"/>
          </a:bodyPr>
          <a:lstStyle/>
          <a:p>
            <a:r>
              <a:rPr lang="es-BO" dirty="0" smtClean="0"/>
              <a:t>Medidas para lograr la regresión de las leyes N° 777 y 1407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De derecho: 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Acción de inconstitucionalidad abstracta, de todos las normas jurídicas 	incluidas en 	la leyes N° 777 y 1407, que transgreden la CPE, afectando a las 	autonomías.</a:t>
            </a:r>
          </a:p>
          <a:p>
            <a:pPr marL="0" indent="0">
              <a:buNone/>
            </a:pPr>
            <a:r>
              <a:rPr lang="es-BO" dirty="0" smtClean="0"/>
              <a:t>	Acción de Cumplimiento, activar el deber de cumplir con la CPE y la ley a los servidores 	públicos y órganos del Estado. </a:t>
            </a:r>
            <a:endParaRPr lang="es-BO" dirty="0"/>
          </a:p>
          <a:p>
            <a:pPr marL="0" indent="0">
              <a:buNone/>
            </a:pPr>
            <a:r>
              <a:rPr lang="es-BO" dirty="0" smtClean="0"/>
              <a:t>	De hecho: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Desde las entidades territoriales autónomas y las universidades públicas, desarrollar 	un proceso de concientización ciudadana y promover movilizaciones que demanden al 	gobierno nacional que solicite a la Asamblea Legislativa, la derogación de las normas 	jurídicas contenidas en la Ley 777 y la abrogación de la Ley 1407.  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</a:t>
            </a:r>
          </a:p>
          <a:p>
            <a:pPr marL="0" indent="0">
              <a:buNone/>
            </a:pPr>
            <a:r>
              <a:rPr lang="es-BO" dirty="0" smtClean="0"/>
              <a:t> 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33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.</a:t>
            </a:r>
            <a:br>
              <a:rPr lang="es-BO" dirty="0" smtClean="0"/>
            </a:b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BO" sz="6000" dirty="0" smtClean="0"/>
              <a:t>Muchas gracias…</a:t>
            </a:r>
            <a:endParaRPr lang="es-BO" sz="60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31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BO" sz="4000" dirty="0" smtClean="0"/>
              <a:t>Pregunta?</a:t>
            </a:r>
            <a:endParaRPr lang="es-BO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sz="3200" dirty="0" smtClean="0"/>
              <a:t>¿Qué acciones se deben seguir para lograr la regresión de estás leyes y restablecer la plenitud de las autonomías? </a:t>
            </a:r>
            <a:endParaRPr lang="es-BO" sz="32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7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Constitucional del modelo de Estado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Art. 1° 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Entre los elementos que constituyen el modelo de Estado están: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La </a:t>
            </a:r>
            <a:r>
              <a:rPr lang="es-BO" dirty="0" smtClean="0"/>
              <a:t>descentralización</a:t>
            </a:r>
            <a:endParaRPr lang="es-BO" dirty="0" smtClean="0"/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La autonomía 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70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886" y="179294"/>
            <a:ext cx="8596668" cy="1320800"/>
          </a:xfrm>
        </p:spPr>
        <p:txBody>
          <a:bodyPr/>
          <a:lstStyle/>
          <a:p>
            <a:r>
              <a:rPr lang="es-BO" dirty="0" smtClean="0"/>
              <a:t>Marco </a:t>
            </a:r>
            <a:r>
              <a:rPr lang="es-BO" dirty="0" smtClean="0"/>
              <a:t>Constitucional: </a:t>
            </a:r>
            <a:r>
              <a:rPr lang="es-BO" dirty="0"/>
              <a:t>D</a:t>
            </a:r>
            <a:r>
              <a:rPr lang="es-BO" dirty="0" smtClean="0"/>
              <a:t>e </a:t>
            </a:r>
            <a:r>
              <a:rPr lang="es-BO" dirty="0" smtClean="0"/>
              <a:t>los Entes Territoriales Autónomos 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3886" y="1500094"/>
            <a:ext cx="9394513" cy="48469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BO" sz="3300" dirty="0" smtClean="0"/>
              <a:t>Organización Territorial del Estado</a:t>
            </a:r>
            <a:endParaRPr lang="es-BO" sz="3300" dirty="0"/>
          </a:p>
          <a:p>
            <a:r>
              <a:rPr lang="es-BO" dirty="0" smtClean="0"/>
              <a:t>Entes territoriales autónomos (Gobernaciones, regiones, municipios e indígena – originario - campesino)</a:t>
            </a:r>
          </a:p>
          <a:p>
            <a:endParaRPr lang="es-BO" dirty="0"/>
          </a:p>
          <a:p>
            <a:r>
              <a:rPr lang="es-BO" dirty="0" smtClean="0"/>
              <a:t>Art. 270°… principios… entre otros: autogobierno…</a:t>
            </a:r>
          </a:p>
          <a:p>
            <a:endParaRPr lang="es-BO" dirty="0"/>
          </a:p>
          <a:p>
            <a:r>
              <a:rPr lang="es-BO" dirty="0" smtClean="0"/>
              <a:t>Art. 271°… Ley Marco de Autonomías y Descentralización</a:t>
            </a:r>
          </a:p>
          <a:p>
            <a:pPr lvl="3"/>
            <a:r>
              <a:rPr lang="es-BO" sz="1400" dirty="0" smtClean="0"/>
              <a:t>Regulación de procedimientos para: El régimen económico y financiero </a:t>
            </a:r>
            <a:endParaRPr lang="es-BO" sz="1400" dirty="0"/>
          </a:p>
          <a:p>
            <a:pPr marL="0" lvl="3" indent="0">
              <a:buNone/>
            </a:pPr>
            <a:endParaRPr lang="es-BO" sz="1400" dirty="0" smtClean="0"/>
          </a:p>
          <a:p>
            <a:pPr marL="285750" lvl="3" indent="-285750"/>
            <a:r>
              <a:rPr lang="es-BO" sz="1800" dirty="0" smtClean="0"/>
              <a:t>Art. 272°…   Elección directa de sus autoridades… </a:t>
            </a:r>
          </a:p>
          <a:p>
            <a:pPr marL="0" lvl="3" indent="0">
              <a:buNone/>
            </a:pPr>
            <a:r>
              <a:rPr lang="es-BO" sz="1800" dirty="0"/>
              <a:t> </a:t>
            </a:r>
            <a:r>
              <a:rPr lang="es-BO" sz="1800" dirty="0" smtClean="0"/>
              <a:t>			la administración de sus recursos económicos </a:t>
            </a:r>
          </a:p>
          <a:p>
            <a:pPr marL="0" lvl="3" indent="0">
              <a:buNone/>
            </a:pPr>
            <a:r>
              <a:rPr lang="es-BO" sz="1800" dirty="0" smtClean="0"/>
              <a:t>Ejercicio de las facultades: Legislativa, reglamentaria, fiscalizadora y ejecutiva  </a:t>
            </a:r>
            <a:endParaRPr lang="es-BO" sz="18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596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Marco Constitucional: Distribución de Competencias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9004548" cy="3880773"/>
          </a:xfrm>
        </p:spPr>
        <p:txBody>
          <a:bodyPr>
            <a:normAutofit lnSpcReduction="10000"/>
          </a:bodyPr>
          <a:lstStyle/>
          <a:p>
            <a:r>
              <a:rPr lang="es-BO" dirty="0" smtClean="0"/>
              <a:t>Art. 297.I. Competencias definidas en la CPE.</a:t>
            </a:r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1. Privativas.- Del nivel central del Estado, no se transfieren ni delegan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/>
              <a:t>	</a:t>
            </a:r>
            <a:r>
              <a:rPr lang="es-BO" dirty="0" smtClean="0"/>
              <a:t>2. Exclusivas.- Nivel de gobierno con facultades legislativa, reglamentaria y 		ejecutiva, pueden transferir y delegar las dos últimas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 	3. Concurrentes.- La legislación corresponde al nivel central del Estado, los 		otros niveles de gobierno ejercen las facultades reglamentaria y ejecutiva</a:t>
            </a:r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 smtClean="0"/>
              <a:t>	4. Compartidas.- Sujetas a legislación básica por la ALP, la legislación de 	desarrollo corresponde a las ETA. La reglamentación corresponderá a las ETA.</a:t>
            </a:r>
            <a:endParaRPr lang="es-BO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98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54106"/>
            <a:ext cx="8596668" cy="1320800"/>
          </a:xfrm>
        </p:spPr>
        <p:txBody>
          <a:bodyPr/>
          <a:lstStyle/>
          <a:p>
            <a:r>
              <a:rPr lang="es-BO" dirty="0" smtClean="0"/>
              <a:t>Marco </a:t>
            </a:r>
            <a:r>
              <a:rPr lang="es-BO" dirty="0" smtClean="0"/>
              <a:t>Constitucional: </a:t>
            </a:r>
            <a:r>
              <a:rPr lang="es-BO" dirty="0"/>
              <a:t>D</a:t>
            </a:r>
            <a:r>
              <a:rPr lang="es-BO" dirty="0" smtClean="0"/>
              <a:t>e </a:t>
            </a:r>
            <a:r>
              <a:rPr lang="es-BO" dirty="0" smtClean="0"/>
              <a:t>los Entes Territoriales Autónomos</a:t>
            </a:r>
            <a:endParaRPr lang="es-B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810967"/>
            <a:ext cx="9475195" cy="45494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BO" sz="2800" dirty="0" smtClean="0"/>
              <a:t>Distribución de Competencias: </a:t>
            </a:r>
            <a:r>
              <a:rPr lang="es-BO" sz="2800" u="sng" dirty="0" smtClean="0"/>
              <a:t>Gobernaciones</a:t>
            </a:r>
          </a:p>
          <a:p>
            <a:pPr marL="0" indent="0" algn="ctr">
              <a:buNone/>
            </a:pPr>
            <a:endParaRPr lang="es-BO" sz="2400" dirty="0"/>
          </a:p>
          <a:p>
            <a:r>
              <a:rPr lang="es-BO" sz="2400" dirty="0" smtClean="0"/>
              <a:t>Art. 300.I: </a:t>
            </a:r>
            <a:r>
              <a:rPr lang="es-BO" sz="2400" b="1" dirty="0" smtClean="0"/>
              <a:t>Exclusivas: </a:t>
            </a:r>
          </a:p>
          <a:p>
            <a:pPr marL="0" indent="0">
              <a:buNone/>
            </a:pPr>
            <a:r>
              <a:rPr lang="es-BO" sz="2400" dirty="0" smtClean="0"/>
              <a:t>	Numeral </a:t>
            </a:r>
            <a:r>
              <a:rPr lang="es-BO" sz="2400" dirty="0"/>
              <a:t>2) Planificar y promover el desarrollo humano en su 	jurisdicción.</a:t>
            </a:r>
          </a:p>
          <a:p>
            <a:pPr marL="0" indent="0">
              <a:buNone/>
            </a:pPr>
            <a:endParaRPr lang="es-BO" sz="2400" dirty="0"/>
          </a:p>
          <a:p>
            <a:pPr marL="0" indent="0">
              <a:buNone/>
            </a:pPr>
            <a:r>
              <a:rPr lang="es-BO" sz="2400" dirty="0" smtClean="0"/>
              <a:t>	Numeral 26) Elaborar, aprobar y ejecutar sus programas de 	operaciones y su 	presupuesto. </a:t>
            </a:r>
          </a:p>
          <a:p>
            <a:pPr marL="0" indent="0">
              <a:buNone/>
            </a:pPr>
            <a:r>
              <a:rPr lang="es-BO" sz="2400" dirty="0" smtClean="0"/>
              <a:t>	</a:t>
            </a:r>
          </a:p>
          <a:p>
            <a:pPr marL="0" indent="0">
              <a:buNone/>
            </a:pPr>
            <a:r>
              <a:rPr lang="es-BO" sz="2400" dirty="0" smtClean="0"/>
              <a:t>	Numeral 32) Elaboración y ejecución de planes de desarrollo 	económico y 	social departamental.</a:t>
            </a:r>
          </a:p>
          <a:p>
            <a:pPr marL="0" indent="0">
              <a:buNone/>
            </a:pPr>
            <a:endParaRPr lang="es-BO" sz="2400" dirty="0" smtClean="0"/>
          </a:p>
          <a:p>
            <a:pPr marL="0" indent="0">
              <a:buNone/>
            </a:pPr>
            <a:r>
              <a:rPr lang="es-BO" sz="2400" dirty="0"/>
              <a:t>	</a:t>
            </a:r>
            <a:r>
              <a:rPr lang="es-BO" sz="2400" dirty="0" smtClean="0"/>
              <a:t>Numeral 35) Planificación del desarrollo departamental en concordancia 	con la planificación nacional</a:t>
            </a:r>
          </a:p>
          <a:p>
            <a:pPr marL="0" indent="0">
              <a:buNone/>
            </a:pPr>
            <a:endParaRPr lang="es-BO" sz="2400" dirty="0"/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60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Marco </a:t>
            </a:r>
            <a:r>
              <a:rPr lang="es-BO" dirty="0" smtClean="0"/>
              <a:t>Constitucional: </a:t>
            </a:r>
            <a:r>
              <a:rPr lang="es-BO" dirty="0"/>
              <a:t>D</a:t>
            </a:r>
            <a:r>
              <a:rPr lang="es-BO" dirty="0" smtClean="0"/>
              <a:t>e </a:t>
            </a:r>
            <a:r>
              <a:rPr lang="es-BO" dirty="0"/>
              <a:t>los Entes Territoriales Autónomos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553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BO" sz="3000" dirty="0"/>
              <a:t>Distribución de Competencias: </a:t>
            </a:r>
            <a:r>
              <a:rPr lang="es-BO" sz="3000" u="sng" dirty="0" smtClean="0"/>
              <a:t>Municipios</a:t>
            </a:r>
            <a:endParaRPr lang="es-BO" sz="3000" u="sng" dirty="0"/>
          </a:p>
          <a:p>
            <a:pPr marL="0" indent="0" algn="ctr">
              <a:buNone/>
            </a:pPr>
            <a:endParaRPr lang="es-BO" dirty="0"/>
          </a:p>
          <a:p>
            <a:r>
              <a:rPr lang="es-BO" sz="2200" dirty="0"/>
              <a:t>Art. </a:t>
            </a:r>
            <a:r>
              <a:rPr lang="es-BO" sz="2200" dirty="0" smtClean="0"/>
              <a:t>302.I</a:t>
            </a:r>
            <a:r>
              <a:rPr lang="es-BO" sz="2200" dirty="0"/>
              <a:t>: Exclusivas: </a:t>
            </a:r>
          </a:p>
          <a:p>
            <a:pPr marL="0" indent="0">
              <a:buNone/>
            </a:pPr>
            <a:r>
              <a:rPr lang="es-BO" sz="2200" dirty="0"/>
              <a:t>	</a:t>
            </a:r>
            <a:r>
              <a:rPr lang="es-BO" sz="2200" dirty="0" smtClean="0"/>
              <a:t>Numeral 2) Planificar y promover el desarrollo humano en su 	jurisdicción.</a:t>
            </a:r>
            <a:endParaRPr lang="es-BO" sz="2200" dirty="0"/>
          </a:p>
          <a:p>
            <a:pPr marL="0" indent="0">
              <a:buNone/>
            </a:pPr>
            <a:r>
              <a:rPr lang="es-BO" sz="2200" dirty="0"/>
              <a:t>	</a:t>
            </a:r>
            <a:endParaRPr lang="es-BO" sz="2200" dirty="0" smtClean="0"/>
          </a:p>
          <a:p>
            <a:pPr marL="0" indent="0">
              <a:buNone/>
            </a:pPr>
            <a:r>
              <a:rPr lang="es-BO" sz="2200" dirty="0"/>
              <a:t>	</a:t>
            </a:r>
            <a:r>
              <a:rPr lang="es-BO" sz="2200" dirty="0" smtClean="0"/>
              <a:t>Numeral 23) </a:t>
            </a:r>
            <a:r>
              <a:rPr lang="es-BO" sz="2200" dirty="0"/>
              <a:t>Elaborar, aprobar y ejecutar sus programas de </a:t>
            </a:r>
            <a:r>
              <a:rPr lang="es-BO" sz="2200" dirty="0" smtClean="0"/>
              <a:t>	operaciones </a:t>
            </a:r>
            <a:r>
              <a:rPr lang="es-BO" sz="2200" dirty="0"/>
              <a:t>y </a:t>
            </a:r>
            <a:r>
              <a:rPr lang="es-BO" sz="2200" dirty="0" smtClean="0"/>
              <a:t>su 	presupuesto.</a:t>
            </a:r>
            <a:endParaRPr lang="es-BO" sz="2200" dirty="0"/>
          </a:p>
          <a:p>
            <a:pPr marL="0" indent="0">
              <a:buNone/>
            </a:pPr>
            <a:r>
              <a:rPr lang="es-BO" sz="2200" dirty="0"/>
              <a:t>	</a:t>
            </a:r>
          </a:p>
          <a:p>
            <a:pPr marL="0" indent="0">
              <a:buNone/>
            </a:pPr>
            <a:r>
              <a:rPr lang="es-BO" sz="2200" dirty="0"/>
              <a:t>	Numeral </a:t>
            </a:r>
            <a:r>
              <a:rPr lang="es-BO" sz="2200" dirty="0" smtClean="0"/>
              <a:t>42) Planificación del desarrollo municipal en concordancia 	con la 	planificación departamental y nacional.</a:t>
            </a:r>
            <a:endParaRPr lang="es-BO" sz="2200" dirty="0"/>
          </a:p>
          <a:p>
            <a:pPr marL="0" indent="0">
              <a:buNone/>
            </a:pPr>
            <a:endParaRPr lang="es-BO" dirty="0"/>
          </a:p>
          <a:p>
            <a:pPr marL="0" indent="0">
              <a:buNone/>
            </a:pPr>
            <a:r>
              <a:rPr lang="es-BO" dirty="0"/>
              <a:t>	</a:t>
            </a:r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723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/>
              <a:t>Marco </a:t>
            </a:r>
            <a:r>
              <a:rPr lang="es-BO" dirty="0" smtClean="0"/>
              <a:t>Constitucional: </a:t>
            </a:r>
            <a:r>
              <a:rPr lang="es-BO" dirty="0"/>
              <a:t>D</a:t>
            </a:r>
            <a:r>
              <a:rPr lang="es-BO" dirty="0" smtClean="0"/>
              <a:t>e </a:t>
            </a:r>
            <a:r>
              <a:rPr lang="es-BO" dirty="0"/>
              <a:t>los Entes Territoriales Autónomos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BO" sz="2400" dirty="0"/>
              <a:t>Distribución de Competencias: </a:t>
            </a:r>
            <a:r>
              <a:rPr lang="es-BO" sz="2400" u="sng" dirty="0" smtClean="0"/>
              <a:t>Indígena originario campesina </a:t>
            </a:r>
            <a:endParaRPr lang="es-BO" sz="2400" u="sng" dirty="0"/>
          </a:p>
          <a:p>
            <a:pPr marL="0" indent="0" algn="ctr">
              <a:buNone/>
            </a:pPr>
            <a:endParaRPr lang="es-BO" dirty="0"/>
          </a:p>
          <a:p>
            <a:r>
              <a:rPr lang="es-BO" sz="2400" dirty="0"/>
              <a:t>Art. </a:t>
            </a:r>
            <a:r>
              <a:rPr lang="es-BO" sz="2400" dirty="0" smtClean="0"/>
              <a:t>304.I</a:t>
            </a:r>
            <a:r>
              <a:rPr lang="es-BO" sz="2400" dirty="0"/>
              <a:t>: Exclusivas: </a:t>
            </a:r>
          </a:p>
          <a:p>
            <a:pPr marL="0" indent="0">
              <a:buNone/>
            </a:pPr>
            <a:endParaRPr lang="es-BO" sz="2400" dirty="0"/>
          </a:p>
          <a:p>
            <a:pPr marL="0" indent="0">
              <a:buNone/>
            </a:pPr>
            <a:r>
              <a:rPr lang="es-BO" sz="2400" dirty="0"/>
              <a:t>	Numeral </a:t>
            </a:r>
            <a:r>
              <a:rPr lang="es-BO" sz="2400" dirty="0" smtClean="0"/>
              <a:t>14) </a:t>
            </a:r>
            <a:r>
              <a:rPr lang="es-BO" sz="2400" dirty="0"/>
              <a:t>Elaborar, aprobar y ejecutar sus programas </a:t>
            </a:r>
            <a:r>
              <a:rPr lang="es-BO" sz="2400" dirty="0" smtClean="0"/>
              <a:t>	de operaciones </a:t>
            </a:r>
            <a:r>
              <a:rPr lang="es-BO" sz="2400" dirty="0"/>
              <a:t>y su presupuesto.</a:t>
            </a:r>
          </a:p>
          <a:p>
            <a:pPr marL="0" indent="0">
              <a:buNone/>
            </a:pPr>
            <a:r>
              <a:rPr lang="es-BO" dirty="0"/>
              <a:t>	</a:t>
            </a:r>
          </a:p>
          <a:p>
            <a:pPr marL="0" indent="0">
              <a:buNone/>
            </a:pPr>
            <a:r>
              <a:rPr lang="es-BO" dirty="0"/>
              <a:t>	</a:t>
            </a:r>
          </a:p>
        </p:txBody>
      </p:sp>
      <p:pic>
        <p:nvPicPr>
          <p:cNvPr id="4" name="Imagen 3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338" y="228600"/>
            <a:ext cx="3776662" cy="1000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406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1061</TotalTime>
  <Words>624</Words>
  <Application>Microsoft Office PowerPoint</Application>
  <PresentationFormat>Panorámica</PresentationFormat>
  <Paragraphs>173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Faceta</vt:lpstr>
      <vt:lpstr>Sociedad de Estudios Geográficos e Históricos  de Santa Cruz</vt:lpstr>
      <vt:lpstr>Antecedentes</vt:lpstr>
      <vt:lpstr>Pregunta?</vt:lpstr>
      <vt:lpstr>Marco Constitucional del modelo de Estado</vt:lpstr>
      <vt:lpstr>Marco Constitucional: De los Entes Territoriales Autónomos </vt:lpstr>
      <vt:lpstr>Marco Constitucional: Distribución de Competencias</vt:lpstr>
      <vt:lpstr>Marco Constitucional: De los Entes Territoriales Autónomos</vt:lpstr>
      <vt:lpstr>Marco Constitucional: De los Entes Territoriales Autónomos</vt:lpstr>
      <vt:lpstr>Marco Constitucional: De los Entes Territoriales Autónomos</vt:lpstr>
      <vt:lpstr>Marco Constitucional: Universidades públicas.</vt:lpstr>
      <vt:lpstr>Marco Constitucional: Función del Estado en la Economía</vt:lpstr>
      <vt:lpstr>Marco Legal: Ley Marco de Autonomías y Descentralización - Andrés Ibáñez </vt:lpstr>
      <vt:lpstr>Marco Legal: Estatuto Orgánico del Sistema de la Universidad Boliviana.</vt:lpstr>
      <vt:lpstr>Marco Legal: Estatuto Orgánico de la UAGRM.</vt:lpstr>
      <vt:lpstr>Marco Legal: Ley N° 777 del Sistema de Planificación Integral del Estado-SPIE</vt:lpstr>
      <vt:lpstr>Marco Legal: Ley N° 777 del Sistema de Planificación Integral del Estado-SPIE</vt:lpstr>
      <vt:lpstr>Marco Legal: Proyecto de Ley 342/2020-2021.</vt:lpstr>
      <vt:lpstr>Marco Legal: Ley 1407, Plan de Desarrollo Económico y Social 2021-2025 “Reconstruyendo la economía para vivir bien, hacia la industrialización con sustitución de importaciones”, de 9 de noviembre de 2021.</vt:lpstr>
      <vt:lpstr>Marco Legal: Ley 1407, Plan de Desarrollo Económico y Social 2021-2025 “Reconstruyendo la economía para vivir bien, hacia la industrialización con sustitución de importaciones”, de 9 de noviembre de 2021.</vt:lpstr>
      <vt:lpstr>Marco Constitucional: Jerarquía normativa.</vt:lpstr>
      <vt:lpstr>Acción de Inconstitucionalidad Abstracta interpuesta por la Gobernación de Santa Cruz</vt:lpstr>
      <vt:lpstr>Respuesta:</vt:lpstr>
      <vt:lpstr>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Sociedad de Estudios Geográficos e Históricos de Santa Cruz</dc:title>
  <dc:creator>Roy Céspedes</dc:creator>
  <cp:lastModifiedBy>Roy Céspedes</cp:lastModifiedBy>
  <cp:revision>59</cp:revision>
  <dcterms:created xsi:type="dcterms:W3CDTF">2021-11-28T20:46:31Z</dcterms:created>
  <dcterms:modified xsi:type="dcterms:W3CDTF">2021-12-01T23:52:23Z</dcterms:modified>
</cp:coreProperties>
</file>