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52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AR"/>
          </a:p>
        </p:txBody>
      </p:sp>
      <p:sp>
        <p:nvSpPr>
          <p:cNvPr id="4" name="Marcador de fecha 3"/>
          <p:cNvSpPr>
            <a:spLocks noGrp="1"/>
          </p:cNvSpPr>
          <p:nvPr>
            <p:ph type="dt" sz="half" idx="10"/>
          </p:nvPr>
        </p:nvSpPr>
        <p:spPr/>
        <p:txBody>
          <a:bodyPr/>
          <a:lstStyle/>
          <a:p>
            <a:fld id="{806636FA-0187-4FAD-9C4C-59678A2D92EE}" type="datetimeFigureOut">
              <a:rPr lang="es-AR" smtClean="0"/>
              <a:t>18/09/2019</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43550876-9689-4CD7-98B7-F7A8D458FDAE}" type="slidenum">
              <a:rPr lang="es-AR" smtClean="0"/>
              <a:t>‹Nº›</a:t>
            </a:fld>
            <a:endParaRPr lang="es-AR"/>
          </a:p>
        </p:txBody>
      </p:sp>
    </p:spTree>
    <p:extLst>
      <p:ext uri="{BB962C8B-B14F-4D97-AF65-F5344CB8AC3E}">
        <p14:creationId xmlns:p14="http://schemas.microsoft.com/office/powerpoint/2010/main" val="3055010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806636FA-0187-4FAD-9C4C-59678A2D92EE}" type="datetimeFigureOut">
              <a:rPr lang="es-AR" smtClean="0"/>
              <a:t>18/09/2019</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43550876-9689-4CD7-98B7-F7A8D458FDAE}" type="slidenum">
              <a:rPr lang="es-AR" smtClean="0"/>
              <a:t>‹Nº›</a:t>
            </a:fld>
            <a:endParaRPr lang="es-AR"/>
          </a:p>
        </p:txBody>
      </p:sp>
    </p:spTree>
    <p:extLst>
      <p:ext uri="{BB962C8B-B14F-4D97-AF65-F5344CB8AC3E}">
        <p14:creationId xmlns:p14="http://schemas.microsoft.com/office/powerpoint/2010/main" val="1434261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806636FA-0187-4FAD-9C4C-59678A2D92EE}" type="datetimeFigureOut">
              <a:rPr lang="es-AR" smtClean="0"/>
              <a:t>18/09/2019</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43550876-9689-4CD7-98B7-F7A8D458FDAE}" type="slidenum">
              <a:rPr lang="es-AR" smtClean="0"/>
              <a:t>‹Nº›</a:t>
            </a:fld>
            <a:endParaRPr lang="es-AR"/>
          </a:p>
        </p:txBody>
      </p:sp>
    </p:spTree>
    <p:extLst>
      <p:ext uri="{BB962C8B-B14F-4D97-AF65-F5344CB8AC3E}">
        <p14:creationId xmlns:p14="http://schemas.microsoft.com/office/powerpoint/2010/main" val="548592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806636FA-0187-4FAD-9C4C-59678A2D92EE}" type="datetimeFigureOut">
              <a:rPr lang="es-AR" smtClean="0"/>
              <a:t>18/09/2019</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43550876-9689-4CD7-98B7-F7A8D458FDAE}" type="slidenum">
              <a:rPr lang="es-AR" smtClean="0"/>
              <a:t>‹Nº›</a:t>
            </a:fld>
            <a:endParaRPr lang="es-AR"/>
          </a:p>
        </p:txBody>
      </p:sp>
    </p:spTree>
    <p:extLst>
      <p:ext uri="{BB962C8B-B14F-4D97-AF65-F5344CB8AC3E}">
        <p14:creationId xmlns:p14="http://schemas.microsoft.com/office/powerpoint/2010/main" val="2170589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806636FA-0187-4FAD-9C4C-59678A2D92EE}" type="datetimeFigureOut">
              <a:rPr lang="es-AR" smtClean="0"/>
              <a:t>18/09/2019</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43550876-9689-4CD7-98B7-F7A8D458FDAE}" type="slidenum">
              <a:rPr lang="es-AR" smtClean="0"/>
              <a:t>‹Nº›</a:t>
            </a:fld>
            <a:endParaRPr lang="es-AR"/>
          </a:p>
        </p:txBody>
      </p:sp>
    </p:spTree>
    <p:extLst>
      <p:ext uri="{BB962C8B-B14F-4D97-AF65-F5344CB8AC3E}">
        <p14:creationId xmlns:p14="http://schemas.microsoft.com/office/powerpoint/2010/main" val="4063155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fecha 4"/>
          <p:cNvSpPr>
            <a:spLocks noGrp="1"/>
          </p:cNvSpPr>
          <p:nvPr>
            <p:ph type="dt" sz="half" idx="10"/>
          </p:nvPr>
        </p:nvSpPr>
        <p:spPr/>
        <p:txBody>
          <a:bodyPr/>
          <a:lstStyle/>
          <a:p>
            <a:fld id="{806636FA-0187-4FAD-9C4C-59678A2D92EE}" type="datetimeFigureOut">
              <a:rPr lang="es-AR" smtClean="0"/>
              <a:t>18/09/2019</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43550876-9689-4CD7-98B7-F7A8D458FDAE}" type="slidenum">
              <a:rPr lang="es-AR" smtClean="0"/>
              <a:t>‹Nº›</a:t>
            </a:fld>
            <a:endParaRPr lang="es-AR"/>
          </a:p>
        </p:txBody>
      </p:sp>
    </p:spTree>
    <p:extLst>
      <p:ext uri="{BB962C8B-B14F-4D97-AF65-F5344CB8AC3E}">
        <p14:creationId xmlns:p14="http://schemas.microsoft.com/office/powerpoint/2010/main" val="3062683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Marcador de fecha 6"/>
          <p:cNvSpPr>
            <a:spLocks noGrp="1"/>
          </p:cNvSpPr>
          <p:nvPr>
            <p:ph type="dt" sz="half" idx="10"/>
          </p:nvPr>
        </p:nvSpPr>
        <p:spPr/>
        <p:txBody>
          <a:bodyPr/>
          <a:lstStyle/>
          <a:p>
            <a:fld id="{806636FA-0187-4FAD-9C4C-59678A2D92EE}" type="datetimeFigureOut">
              <a:rPr lang="es-AR" smtClean="0"/>
              <a:t>18/09/2019</a:t>
            </a:fld>
            <a:endParaRPr lang="es-AR"/>
          </a:p>
        </p:txBody>
      </p:sp>
      <p:sp>
        <p:nvSpPr>
          <p:cNvPr id="8" name="Marcador de pie de página 7"/>
          <p:cNvSpPr>
            <a:spLocks noGrp="1"/>
          </p:cNvSpPr>
          <p:nvPr>
            <p:ph type="ftr" sz="quarter" idx="11"/>
          </p:nvPr>
        </p:nvSpPr>
        <p:spPr/>
        <p:txBody>
          <a:bodyPr/>
          <a:lstStyle/>
          <a:p>
            <a:endParaRPr lang="es-AR"/>
          </a:p>
        </p:txBody>
      </p:sp>
      <p:sp>
        <p:nvSpPr>
          <p:cNvPr id="9" name="Marcador de número de diapositiva 8"/>
          <p:cNvSpPr>
            <a:spLocks noGrp="1"/>
          </p:cNvSpPr>
          <p:nvPr>
            <p:ph type="sldNum" sz="quarter" idx="12"/>
          </p:nvPr>
        </p:nvSpPr>
        <p:spPr/>
        <p:txBody>
          <a:bodyPr/>
          <a:lstStyle/>
          <a:p>
            <a:fld id="{43550876-9689-4CD7-98B7-F7A8D458FDAE}" type="slidenum">
              <a:rPr lang="es-AR" smtClean="0"/>
              <a:t>‹Nº›</a:t>
            </a:fld>
            <a:endParaRPr lang="es-AR"/>
          </a:p>
        </p:txBody>
      </p:sp>
    </p:spTree>
    <p:extLst>
      <p:ext uri="{BB962C8B-B14F-4D97-AF65-F5344CB8AC3E}">
        <p14:creationId xmlns:p14="http://schemas.microsoft.com/office/powerpoint/2010/main" val="2940582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fecha 2"/>
          <p:cNvSpPr>
            <a:spLocks noGrp="1"/>
          </p:cNvSpPr>
          <p:nvPr>
            <p:ph type="dt" sz="half" idx="10"/>
          </p:nvPr>
        </p:nvSpPr>
        <p:spPr/>
        <p:txBody>
          <a:bodyPr/>
          <a:lstStyle/>
          <a:p>
            <a:fld id="{806636FA-0187-4FAD-9C4C-59678A2D92EE}" type="datetimeFigureOut">
              <a:rPr lang="es-AR" smtClean="0"/>
              <a:t>18/09/2019</a:t>
            </a:fld>
            <a:endParaRPr lang="es-AR"/>
          </a:p>
        </p:txBody>
      </p:sp>
      <p:sp>
        <p:nvSpPr>
          <p:cNvPr id="4" name="Marcador de pie de página 3"/>
          <p:cNvSpPr>
            <a:spLocks noGrp="1"/>
          </p:cNvSpPr>
          <p:nvPr>
            <p:ph type="ftr" sz="quarter" idx="11"/>
          </p:nvPr>
        </p:nvSpPr>
        <p:spPr/>
        <p:txBody>
          <a:bodyPr/>
          <a:lstStyle/>
          <a:p>
            <a:endParaRPr lang="es-AR"/>
          </a:p>
        </p:txBody>
      </p:sp>
      <p:sp>
        <p:nvSpPr>
          <p:cNvPr id="5" name="Marcador de número de diapositiva 4"/>
          <p:cNvSpPr>
            <a:spLocks noGrp="1"/>
          </p:cNvSpPr>
          <p:nvPr>
            <p:ph type="sldNum" sz="quarter" idx="12"/>
          </p:nvPr>
        </p:nvSpPr>
        <p:spPr/>
        <p:txBody>
          <a:bodyPr/>
          <a:lstStyle/>
          <a:p>
            <a:fld id="{43550876-9689-4CD7-98B7-F7A8D458FDAE}" type="slidenum">
              <a:rPr lang="es-AR" smtClean="0"/>
              <a:t>‹Nº›</a:t>
            </a:fld>
            <a:endParaRPr lang="es-AR"/>
          </a:p>
        </p:txBody>
      </p:sp>
    </p:spTree>
    <p:extLst>
      <p:ext uri="{BB962C8B-B14F-4D97-AF65-F5344CB8AC3E}">
        <p14:creationId xmlns:p14="http://schemas.microsoft.com/office/powerpoint/2010/main" val="3790199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06636FA-0187-4FAD-9C4C-59678A2D92EE}" type="datetimeFigureOut">
              <a:rPr lang="es-AR" smtClean="0"/>
              <a:t>18/09/2019</a:t>
            </a:fld>
            <a:endParaRPr lang="es-AR"/>
          </a:p>
        </p:txBody>
      </p:sp>
      <p:sp>
        <p:nvSpPr>
          <p:cNvPr id="3" name="Marcador de pie de página 2"/>
          <p:cNvSpPr>
            <a:spLocks noGrp="1"/>
          </p:cNvSpPr>
          <p:nvPr>
            <p:ph type="ftr" sz="quarter" idx="11"/>
          </p:nvPr>
        </p:nvSpPr>
        <p:spPr/>
        <p:txBody>
          <a:bodyPr/>
          <a:lstStyle/>
          <a:p>
            <a:endParaRPr lang="es-AR"/>
          </a:p>
        </p:txBody>
      </p:sp>
      <p:sp>
        <p:nvSpPr>
          <p:cNvPr id="4" name="Marcador de número de diapositiva 3"/>
          <p:cNvSpPr>
            <a:spLocks noGrp="1"/>
          </p:cNvSpPr>
          <p:nvPr>
            <p:ph type="sldNum" sz="quarter" idx="12"/>
          </p:nvPr>
        </p:nvSpPr>
        <p:spPr/>
        <p:txBody>
          <a:bodyPr/>
          <a:lstStyle/>
          <a:p>
            <a:fld id="{43550876-9689-4CD7-98B7-F7A8D458FDAE}" type="slidenum">
              <a:rPr lang="es-AR" smtClean="0"/>
              <a:t>‹Nº›</a:t>
            </a:fld>
            <a:endParaRPr lang="es-AR"/>
          </a:p>
        </p:txBody>
      </p:sp>
    </p:spTree>
    <p:extLst>
      <p:ext uri="{BB962C8B-B14F-4D97-AF65-F5344CB8AC3E}">
        <p14:creationId xmlns:p14="http://schemas.microsoft.com/office/powerpoint/2010/main" val="2807931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06636FA-0187-4FAD-9C4C-59678A2D92EE}" type="datetimeFigureOut">
              <a:rPr lang="es-AR" smtClean="0"/>
              <a:t>18/09/2019</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43550876-9689-4CD7-98B7-F7A8D458FDAE}" type="slidenum">
              <a:rPr lang="es-AR" smtClean="0"/>
              <a:t>‹Nº›</a:t>
            </a:fld>
            <a:endParaRPr lang="es-AR"/>
          </a:p>
        </p:txBody>
      </p:sp>
    </p:spTree>
    <p:extLst>
      <p:ext uri="{BB962C8B-B14F-4D97-AF65-F5344CB8AC3E}">
        <p14:creationId xmlns:p14="http://schemas.microsoft.com/office/powerpoint/2010/main" val="3852075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06636FA-0187-4FAD-9C4C-59678A2D92EE}" type="datetimeFigureOut">
              <a:rPr lang="es-AR" smtClean="0"/>
              <a:t>18/09/2019</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43550876-9689-4CD7-98B7-F7A8D458FDAE}" type="slidenum">
              <a:rPr lang="es-AR" smtClean="0"/>
              <a:t>‹Nº›</a:t>
            </a:fld>
            <a:endParaRPr lang="es-AR"/>
          </a:p>
        </p:txBody>
      </p:sp>
    </p:spTree>
    <p:extLst>
      <p:ext uri="{BB962C8B-B14F-4D97-AF65-F5344CB8AC3E}">
        <p14:creationId xmlns:p14="http://schemas.microsoft.com/office/powerpoint/2010/main" val="3114352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6636FA-0187-4FAD-9C4C-59678A2D92EE}" type="datetimeFigureOut">
              <a:rPr lang="es-AR" smtClean="0"/>
              <a:t>18/09/2019</a:t>
            </a:fld>
            <a:endParaRPr lang="es-A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550876-9689-4CD7-98B7-F7A8D458FDAE}" type="slidenum">
              <a:rPr lang="es-AR" smtClean="0"/>
              <a:t>‹Nº›</a:t>
            </a:fld>
            <a:endParaRPr lang="es-AR"/>
          </a:p>
        </p:txBody>
      </p:sp>
    </p:spTree>
    <p:extLst>
      <p:ext uri="{BB962C8B-B14F-4D97-AF65-F5344CB8AC3E}">
        <p14:creationId xmlns:p14="http://schemas.microsoft.com/office/powerpoint/2010/main" val="737411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664207"/>
            <a:ext cx="9144000" cy="1845755"/>
          </a:xfrm>
        </p:spPr>
        <p:txBody>
          <a:bodyPr/>
          <a:lstStyle/>
          <a:p>
            <a:r>
              <a:rPr lang="es-BO" b="1" dirty="0" smtClean="0"/>
              <a:t>Adrián Melgar i Montaño: un ratón de biblioteca</a:t>
            </a:r>
            <a:endParaRPr lang="es-AR" b="1" dirty="0"/>
          </a:p>
        </p:txBody>
      </p:sp>
      <p:sp>
        <p:nvSpPr>
          <p:cNvPr id="3" name="Subtítulo 2"/>
          <p:cNvSpPr>
            <a:spLocks noGrp="1"/>
          </p:cNvSpPr>
          <p:nvPr>
            <p:ph type="subTitle" idx="1"/>
          </p:nvPr>
        </p:nvSpPr>
        <p:spPr/>
        <p:txBody>
          <a:bodyPr/>
          <a:lstStyle/>
          <a:p>
            <a:pPr algn="just"/>
            <a:r>
              <a:rPr lang="es-BO" dirty="0" smtClean="0"/>
              <a:t>Trabajo escrito por: Gilberto Rueda Esquivel, como requisito de admisión a la Sociedad de Estudios Geográficos e Históricos de Santa Cruz</a:t>
            </a:r>
          </a:p>
          <a:p>
            <a:r>
              <a:rPr lang="es-BO" dirty="0" smtClean="0"/>
              <a:t>Septiembre - 2019</a:t>
            </a:r>
            <a:endParaRPr lang="es-AR" dirty="0"/>
          </a:p>
        </p:txBody>
      </p:sp>
      <p:pic>
        <p:nvPicPr>
          <p:cNvPr id="4" name="Imagen 3"/>
          <p:cNvPicPr>
            <a:picLocks noChangeAspect="1"/>
          </p:cNvPicPr>
          <p:nvPr/>
        </p:nvPicPr>
        <p:blipFill>
          <a:blip r:embed="rId2"/>
          <a:stretch>
            <a:fillRect/>
          </a:stretch>
        </p:blipFill>
        <p:spPr>
          <a:xfrm>
            <a:off x="2788646" y="382701"/>
            <a:ext cx="6322100" cy="902286"/>
          </a:xfrm>
          <a:prstGeom prst="rect">
            <a:avLst/>
          </a:prstGeom>
        </p:spPr>
      </p:pic>
    </p:spTree>
    <p:extLst>
      <p:ext uri="{BB962C8B-B14F-4D97-AF65-F5344CB8AC3E}">
        <p14:creationId xmlns:p14="http://schemas.microsoft.com/office/powerpoint/2010/main" val="469935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normAutofit/>
          </a:bodyPr>
          <a:lstStyle/>
          <a:p>
            <a:pPr algn="just">
              <a:lnSpc>
                <a:spcPct val="150000"/>
              </a:lnSpc>
              <a:spcAft>
                <a:spcPts val="0"/>
              </a:spcAft>
            </a:pPr>
            <a:r>
              <a:rPr lang="es-BO" dirty="0">
                <a:latin typeface="Times New Roman" panose="02020603050405020304" pitchFamily="18" charset="0"/>
                <a:ea typeface="Calibri" panose="020F0502020204030204" pitchFamily="34" charset="0"/>
              </a:rPr>
              <a:t>El 8 de enero de 1939 renunció a su </a:t>
            </a:r>
            <a:r>
              <a:rPr lang="es-BO" dirty="0" smtClean="0">
                <a:latin typeface="Times New Roman" panose="02020603050405020304" pitchFamily="18" charset="0"/>
                <a:ea typeface="Calibri" panose="020F0502020204030204" pitchFamily="34" charset="0"/>
              </a:rPr>
              <a:t>cargo, </a:t>
            </a:r>
            <a:r>
              <a:rPr lang="es-BO" dirty="0">
                <a:latin typeface="Times New Roman" panose="02020603050405020304" pitchFamily="18" charset="0"/>
                <a:ea typeface="Calibri" panose="020F0502020204030204" pitchFamily="34" charset="0"/>
              </a:rPr>
              <a:t>dejó su parroquia </a:t>
            </a:r>
            <a:r>
              <a:rPr lang="es-BO" dirty="0" smtClean="0">
                <a:latin typeface="Times New Roman" panose="02020603050405020304" pitchFamily="18" charset="0"/>
                <a:ea typeface="Calibri" panose="020F0502020204030204" pitchFamily="34" charset="0"/>
              </a:rPr>
              <a:t>y </a:t>
            </a:r>
            <a:r>
              <a:rPr lang="es-BO" dirty="0">
                <a:latin typeface="Times New Roman" panose="02020603050405020304" pitchFamily="18" charset="0"/>
                <a:ea typeface="Calibri" panose="020F0502020204030204" pitchFamily="34" charset="0"/>
              </a:rPr>
              <a:t>asumió el trabajo de capellán en la </a:t>
            </a:r>
            <a:r>
              <a:rPr lang="es-BO" dirty="0" smtClean="0">
                <a:latin typeface="Times New Roman" panose="02020603050405020304" pitchFamily="18" charset="0"/>
                <a:ea typeface="Calibri" panose="020F0502020204030204" pitchFamily="34" charset="0"/>
              </a:rPr>
              <a:t>iglesia de </a:t>
            </a:r>
            <a:r>
              <a:rPr lang="es-BO" dirty="0">
                <a:latin typeface="Times New Roman" panose="02020603050405020304" pitchFamily="18" charset="0"/>
                <a:ea typeface="Calibri" panose="020F0502020204030204" pitchFamily="34" charset="0"/>
              </a:rPr>
              <a:t>Mairana, cargo en el que trabajó por casi 30 años, hasta el fin de sus días. </a:t>
            </a:r>
            <a:endParaRPr lang="es-AR" dirty="0"/>
          </a:p>
        </p:txBody>
      </p:sp>
    </p:spTree>
    <p:extLst>
      <p:ext uri="{BB962C8B-B14F-4D97-AF65-F5344CB8AC3E}">
        <p14:creationId xmlns:p14="http://schemas.microsoft.com/office/powerpoint/2010/main" val="4025350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normAutofit lnSpcReduction="10000"/>
          </a:bodyPr>
          <a:lstStyle/>
          <a:p>
            <a:pPr algn="just">
              <a:lnSpc>
                <a:spcPct val="150000"/>
              </a:lnSpc>
            </a:pPr>
            <a:r>
              <a:rPr lang="es-BO" dirty="0">
                <a:solidFill>
                  <a:prstClr val="black"/>
                </a:solidFill>
                <a:latin typeface="Times New Roman" panose="02020603050405020304" pitchFamily="18" charset="0"/>
                <a:ea typeface="Calibri" panose="020F0502020204030204" pitchFamily="34" charset="0"/>
              </a:rPr>
              <a:t>Carlos Gericke Suárez, nos dice: «no volvió más, no obstante los requerimientos del Diocesano. ¿Qué pasó? La causa fue verdaderamente infantil, pero la pérdida fue irreparable, pues era un verdadero “ratón de biblioteca” y se nutría abundantemente de nuestro Archivo Catedralicio. Qué lástima. En Mairana, a donde fue a dar, ya no tendría esa fuente rica de datos históricos que había venido publicando en su revista “El Archivo”»</a:t>
            </a:r>
            <a:endParaRPr lang="es-AR" dirty="0"/>
          </a:p>
        </p:txBody>
      </p:sp>
    </p:spTree>
    <p:extLst>
      <p:ext uri="{BB962C8B-B14F-4D97-AF65-F5344CB8AC3E}">
        <p14:creationId xmlns:p14="http://schemas.microsoft.com/office/powerpoint/2010/main" val="1681404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normAutofit fontScale="85000" lnSpcReduction="20000"/>
          </a:bodyPr>
          <a:lstStyle/>
          <a:p>
            <a:pPr algn="just">
              <a:lnSpc>
                <a:spcPct val="150000"/>
              </a:lnSpc>
            </a:pPr>
            <a:r>
              <a:rPr lang="es-BO" dirty="0">
                <a:latin typeface="Times New Roman" panose="02020603050405020304" pitchFamily="18" charset="0"/>
                <a:ea typeface="Calibri" panose="020F0502020204030204" pitchFamily="34" charset="0"/>
              </a:rPr>
              <a:t>Trabó una profunda amistad con </a:t>
            </a:r>
            <a:r>
              <a:rPr lang="es-BO" dirty="0" smtClean="0">
                <a:latin typeface="Times New Roman" panose="02020603050405020304" pitchFamily="18" charset="0"/>
                <a:ea typeface="Calibri" panose="020F0502020204030204" pitchFamily="34" charset="0"/>
              </a:rPr>
              <a:t>el arqueólogo </a:t>
            </a:r>
            <a:r>
              <a:rPr lang="es-BO" dirty="0">
                <a:latin typeface="Times New Roman" panose="02020603050405020304" pitchFamily="18" charset="0"/>
                <a:ea typeface="Calibri" panose="020F0502020204030204" pitchFamily="34" charset="0"/>
              </a:rPr>
              <a:t>Leo </a:t>
            </a:r>
            <a:r>
              <a:rPr lang="es-BO" dirty="0" smtClean="0">
                <a:latin typeface="Times New Roman" panose="02020603050405020304" pitchFamily="18" charset="0"/>
                <a:ea typeface="Calibri" panose="020F0502020204030204" pitchFamily="34" charset="0"/>
              </a:rPr>
              <a:t>Pucher, haciendo </a:t>
            </a:r>
            <a:r>
              <a:rPr lang="es-BO" dirty="0">
                <a:latin typeface="Times New Roman" panose="02020603050405020304" pitchFamily="18" charset="0"/>
                <a:ea typeface="Calibri" panose="020F0502020204030204" pitchFamily="34" charset="0"/>
              </a:rPr>
              <a:t>muchos descubrimientos arqueológicos en la </a:t>
            </a:r>
            <a:r>
              <a:rPr lang="es-BO" dirty="0" smtClean="0">
                <a:latin typeface="Times New Roman" panose="02020603050405020304" pitchFamily="18" charset="0"/>
                <a:ea typeface="Calibri" panose="020F0502020204030204" pitchFamily="34" charset="0"/>
              </a:rPr>
              <a:t>zona.</a:t>
            </a:r>
          </a:p>
          <a:p>
            <a:pPr algn="just">
              <a:lnSpc>
                <a:spcPct val="150000"/>
              </a:lnSpc>
            </a:pPr>
            <a:r>
              <a:rPr lang="es-BO" dirty="0" smtClean="0">
                <a:latin typeface="Times New Roman" panose="02020603050405020304" pitchFamily="18" charset="0"/>
                <a:ea typeface="Calibri" panose="020F0502020204030204" pitchFamily="34" charset="0"/>
              </a:rPr>
              <a:t>Recibía visitas de famosos historiadores, tanto nacionales, como extranjeros. Por ejemplo el famoso historiador </a:t>
            </a:r>
            <a:r>
              <a:rPr lang="es-BO" dirty="0" err="1" smtClean="0">
                <a:latin typeface="Times New Roman" panose="02020603050405020304" pitchFamily="18" charset="0"/>
                <a:ea typeface="Calibri" panose="020F0502020204030204" pitchFamily="34" charset="0"/>
              </a:rPr>
              <a:t>Hermann</a:t>
            </a:r>
            <a:r>
              <a:rPr lang="es-BO" dirty="0" smtClean="0">
                <a:latin typeface="Times New Roman" panose="02020603050405020304" pitchFamily="18" charset="0"/>
                <a:ea typeface="Calibri" panose="020F0502020204030204" pitchFamily="34" charset="0"/>
              </a:rPr>
              <a:t> </a:t>
            </a:r>
            <a:r>
              <a:rPr lang="es-BO" dirty="0" err="1" smtClean="0">
                <a:latin typeface="Times New Roman" panose="02020603050405020304" pitchFamily="18" charset="0"/>
                <a:ea typeface="Calibri" panose="020F0502020204030204" pitchFamily="34" charset="0"/>
              </a:rPr>
              <a:t>Trimborn</a:t>
            </a:r>
            <a:r>
              <a:rPr lang="es-BO" dirty="0" smtClean="0">
                <a:latin typeface="Times New Roman" panose="02020603050405020304" pitchFamily="18" charset="0"/>
                <a:ea typeface="Calibri" panose="020F0502020204030204" pitchFamily="34" charset="0"/>
              </a:rPr>
              <a:t>.</a:t>
            </a:r>
          </a:p>
          <a:p>
            <a:pPr algn="just">
              <a:lnSpc>
                <a:spcPct val="150000"/>
              </a:lnSpc>
            </a:pPr>
            <a:r>
              <a:rPr lang="es-BO" dirty="0" smtClean="0">
                <a:latin typeface="Times New Roman" panose="02020603050405020304" pitchFamily="18" charset="0"/>
                <a:ea typeface="Calibri" panose="020F0502020204030204" pitchFamily="34" charset="0"/>
              </a:rPr>
              <a:t>Hernando Sanabria escribió: «La </a:t>
            </a:r>
            <a:r>
              <a:rPr lang="es-BO" dirty="0">
                <a:latin typeface="Times New Roman" panose="02020603050405020304" pitchFamily="18" charset="0"/>
                <a:ea typeface="Calibri" panose="020F0502020204030204" pitchFamily="34" charset="0"/>
              </a:rPr>
              <a:t>larga residencia en el poblado floridense hizo que el Padre Melgar acomodase su vida al modo como gustaba vivirla, dejando que saliera a flote y se impusieran como normas ciertas peculiaridades suyas lindantes en la extravagancia»</a:t>
            </a:r>
            <a:endParaRPr lang="es-AR" dirty="0"/>
          </a:p>
        </p:txBody>
      </p:sp>
    </p:spTree>
    <p:extLst>
      <p:ext uri="{BB962C8B-B14F-4D97-AF65-F5344CB8AC3E}">
        <p14:creationId xmlns:p14="http://schemas.microsoft.com/office/powerpoint/2010/main" val="1143103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normAutofit/>
          </a:bodyPr>
          <a:lstStyle/>
          <a:p>
            <a:pPr algn="just">
              <a:lnSpc>
                <a:spcPct val="150000"/>
              </a:lnSpc>
              <a:spcAft>
                <a:spcPts val="800"/>
              </a:spcAft>
            </a:pPr>
            <a:r>
              <a:rPr lang="es-BO" dirty="0" smtClean="0">
                <a:latin typeface="Times New Roman" panose="02020603050405020304" pitchFamily="18" charset="0"/>
                <a:ea typeface="Calibri" panose="020F0502020204030204" pitchFamily="34" charset="0"/>
                <a:cs typeface="Times New Roman" panose="02020603050405020304" pitchFamily="18" charset="0"/>
              </a:rPr>
              <a:t>Resaltan sus </a:t>
            </a:r>
            <a:r>
              <a:rPr lang="es-BO" dirty="0">
                <a:latin typeface="Times New Roman" panose="02020603050405020304" pitchFamily="18" charset="0"/>
                <a:ea typeface="Calibri" panose="020F0502020204030204" pitchFamily="34" charset="0"/>
                <a:cs typeface="Times New Roman" panose="02020603050405020304" pitchFamily="18" charset="0"/>
              </a:rPr>
              <a:t>apuntes </a:t>
            </a:r>
            <a:r>
              <a:rPr lang="es-BO" dirty="0" smtClean="0">
                <a:latin typeface="Times New Roman" panose="02020603050405020304" pitchFamily="18" charset="0"/>
                <a:ea typeface="Calibri" panose="020F0502020204030204" pitchFamily="34" charset="0"/>
                <a:cs typeface="Times New Roman" panose="02020603050405020304" pitchFamily="18" charset="0"/>
              </a:rPr>
              <a:t>genealógicos. Escribió un trabajo, inédito hasta la fecha, </a:t>
            </a:r>
            <a:r>
              <a:rPr lang="es-BO" dirty="0">
                <a:latin typeface="Times New Roman" panose="02020603050405020304" pitchFamily="18" charset="0"/>
                <a:ea typeface="Calibri" panose="020F0502020204030204" pitchFamily="34" charset="0"/>
                <a:cs typeface="Times New Roman" panose="02020603050405020304" pitchFamily="18" charset="0"/>
              </a:rPr>
              <a:t>titulado </a:t>
            </a:r>
            <a:r>
              <a:rPr lang="es-BO" i="1" dirty="0">
                <a:latin typeface="Times New Roman" panose="02020603050405020304" pitchFamily="18" charset="0"/>
                <a:ea typeface="Calibri" panose="020F0502020204030204" pitchFamily="34" charset="0"/>
                <a:cs typeface="Times New Roman" panose="02020603050405020304" pitchFamily="18" charset="0"/>
              </a:rPr>
              <a:t>Genealogías de Familias cruceñas</a:t>
            </a:r>
            <a:r>
              <a:rPr lang="es-BO" dirty="0">
                <a:latin typeface="Times New Roman" panose="02020603050405020304" pitchFamily="18" charset="0"/>
                <a:ea typeface="Calibri" panose="020F0502020204030204" pitchFamily="34" charset="0"/>
                <a:cs typeface="Times New Roman" panose="02020603050405020304" pitchFamily="18" charset="0"/>
              </a:rPr>
              <a:t> y que contiene </a:t>
            </a:r>
            <a:r>
              <a:rPr lang="es-BO" dirty="0" smtClean="0">
                <a:latin typeface="Times New Roman" panose="02020603050405020304" pitchFamily="18" charset="0"/>
                <a:ea typeface="Calibri" panose="020F0502020204030204" pitchFamily="34" charset="0"/>
                <a:cs typeface="Times New Roman" panose="02020603050405020304" pitchFamily="18" charset="0"/>
              </a:rPr>
              <a:t>el </a:t>
            </a:r>
            <a:r>
              <a:rPr lang="es-BO" dirty="0">
                <a:latin typeface="Times New Roman" panose="02020603050405020304" pitchFamily="18" charset="0"/>
                <a:ea typeface="Calibri" panose="020F0502020204030204" pitchFamily="34" charset="0"/>
                <a:cs typeface="Times New Roman" panose="02020603050405020304" pitchFamily="18" charset="0"/>
              </a:rPr>
              <a:t>árbol genealógico, con dibujos y esquemas, de unas 170 familias </a:t>
            </a:r>
            <a:r>
              <a:rPr lang="es-BO" dirty="0" smtClean="0">
                <a:latin typeface="Times New Roman" panose="02020603050405020304" pitchFamily="18" charset="0"/>
                <a:ea typeface="Calibri" panose="020F0502020204030204" pitchFamily="34" charset="0"/>
                <a:cs typeface="Times New Roman" panose="02020603050405020304" pitchFamily="18" charset="0"/>
              </a:rPr>
              <a:t>cruceñas.</a:t>
            </a:r>
            <a:endParaRPr lang="es-AR"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1792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lstStyle/>
          <a:p>
            <a:pPr algn="just">
              <a:lnSpc>
                <a:spcPct val="150000"/>
              </a:lnSpc>
            </a:pPr>
            <a:r>
              <a:rPr lang="es-BO" dirty="0">
                <a:latin typeface="Times New Roman" panose="02020603050405020304" pitchFamily="18" charset="0"/>
                <a:ea typeface="Calibri" panose="020F0502020204030204" pitchFamily="34" charset="0"/>
              </a:rPr>
              <a:t>Melgar Montaño, siguiendo su vocación de historiador, fue miembro de la Sociedad Geográfica e Histórica de Sucre, Cochabamba y Potosí y de la Academia Nacional de Historia </a:t>
            </a:r>
            <a:r>
              <a:rPr lang="es-BO" dirty="0" smtClean="0">
                <a:latin typeface="Times New Roman" panose="02020603050405020304" pitchFamily="18" charset="0"/>
                <a:ea typeface="Calibri" panose="020F0502020204030204" pitchFamily="34" charset="0"/>
              </a:rPr>
              <a:t>Eclesiástica.</a:t>
            </a:r>
            <a:endParaRPr lang="es-AR" dirty="0"/>
          </a:p>
        </p:txBody>
      </p:sp>
    </p:spTree>
    <p:extLst>
      <p:ext uri="{BB962C8B-B14F-4D97-AF65-F5344CB8AC3E}">
        <p14:creationId xmlns:p14="http://schemas.microsoft.com/office/powerpoint/2010/main" val="847987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normAutofit/>
          </a:bodyPr>
          <a:lstStyle/>
          <a:p>
            <a:pPr algn="just">
              <a:lnSpc>
                <a:spcPct val="150000"/>
              </a:lnSpc>
              <a:spcAft>
                <a:spcPts val="800"/>
              </a:spcAft>
            </a:pPr>
            <a:r>
              <a:rPr lang="es-BO" dirty="0">
                <a:latin typeface="Times New Roman" panose="02020603050405020304" pitchFamily="18" charset="0"/>
                <a:ea typeface="Calibri" panose="020F0502020204030204" pitchFamily="34" charset="0"/>
                <a:cs typeface="Times New Roman" panose="02020603050405020304" pitchFamily="18" charset="0"/>
              </a:rPr>
              <a:t>Publicó la mayoría de sus trabajos en publicaciones pequeñas y en periódicos de la </a:t>
            </a:r>
            <a:r>
              <a:rPr lang="es-BO" dirty="0" smtClean="0">
                <a:latin typeface="Times New Roman" panose="02020603050405020304" pitchFamily="18" charset="0"/>
                <a:ea typeface="Calibri" panose="020F0502020204030204" pitchFamily="34" charset="0"/>
                <a:cs typeface="Times New Roman" panose="02020603050405020304" pitchFamily="18" charset="0"/>
              </a:rPr>
              <a:t>época.</a:t>
            </a:r>
            <a:endParaRPr lang="es-A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s-BO" dirty="0" smtClean="0">
                <a:latin typeface="Times New Roman" panose="02020603050405020304" pitchFamily="18" charset="0"/>
                <a:ea typeface="Calibri" panose="020F0502020204030204" pitchFamily="34" charset="0"/>
              </a:rPr>
              <a:t>Destaca </a:t>
            </a:r>
            <a:r>
              <a:rPr lang="es-BO" dirty="0">
                <a:latin typeface="Times New Roman" panose="02020603050405020304" pitchFamily="18" charset="0"/>
                <a:ea typeface="Calibri" panose="020F0502020204030204" pitchFamily="34" charset="0"/>
              </a:rPr>
              <a:t>su listado de Obispos </a:t>
            </a:r>
            <a:r>
              <a:rPr lang="es-BO" dirty="0" smtClean="0">
                <a:latin typeface="Times New Roman" panose="02020603050405020304" pitchFamily="18" charset="0"/>
                <a:ea typeface="Calibri" panose="020F0502020204030204" pitchFamily="34" charset="0"/>
              </a:rPr>
              <a:t>de </a:t>
            </a:r>
            <a:r>
              <a:rPr lang="es-BO" dirty="0">
                <a:latin typeface="Times New Roman" panose="02020603050405020304" pitchFamily="18" charset="0"/>
                <a:ea typeface="Calibri" panose="020F0502020204030204" pitchFamily="34" charset="0"/>
              </a:rPr>
              <a:t>la diócesis </a:t>
            </a:r>
            <a:r>
              <a:rPr lang="es-BO" dirty="0" smtClean="0">
                <a:latin typeface="Times New Roman" panose="02020603050405020304" pitchFamily="18" charset="0"/>
                <a:ea typeface="Calibri" panose="020F0502020204030204" pitchFamily="34" charset="0"/>
              </a:rPr>
              <a:t>cruceña y </a:t>
            </a:r>
            <a:r>
              <a:rPr lang="es-BO" dirty="0">
                <a:latin typeface="Times New Roman" panose="02020603050405020304" pitchFamily="18" charset="0"/>
                <a:ea typeface="Calibri" panose="020F0502020204030204" pitchFamily="34" charset="0"/>
              </a:rPr>
              <a:t>su descubrimiento del año exacto de fundación de la parroquia </a:t>
            </a:r>
            <a:r>
              <a:rPr lang="es-BO" dirty="0" smtClean="0">
                <a:latin typeface="Times New Roman" panose="02020603050405020304" pitchFamily="18" charset="0"/>
                <a:ea typeface="Calibri" panose="020F0502020204030204" pitchFamily="34" charset="0"/>
              </a:rPr>
              <a:t>de Vallegrande.</a:t>
            </a:r>
            <a:endParaRPr lang="es-AR" dirty="0"/>
          </a:p>
        </p:txBody>
      </p:sp>
    </p:spTree>
    <p:extLst>
      <p:ext uri="{BB962C8B-B14F-4D97-AF65-F5344CB8AC3E}">
        <p14:creationId xmlns:p14="http://schemas.microsoft.com/office/powerpoint/2010/main" val="751884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BO" dirty="0" smtClean="0"/>
              <a:t>Trabajos escritos</a:t>
            </a:r>
            <a:endParaRPr lang="es-AR" dirty="0"/>
          </a:p>
        </p:txBody>
      </p:sp>
      <p:sp>
        <p:nvSpPr>
          <p:cNvPr id="3" name="Marcador de contenido 2"/>
          <p:cNvSpPr>
            <a:spLocks noGrp="1"/>
          </p:cNvSpPr>
          <p:nvPr>
            <p:ph idx="1"/>
          </p:nvPr>
        </p:nvSpPr>
        <p:spPr/>
        <p:txBody>
          <a:bodyPr>
            <a:normAutofit fontScale="77500" lnSpcReduction="20000"/>
          </a:bodyPr>
          <a:lstStyle/>
          <a:p>
            <a:pPr algn="just">
              <a:lnSpc>
                <a:spcPct val="160000"/>
              </a:lnSpc>
              <a:spcAft>
                <a:spcPts val="800"/>
              </a:spcAft>
            </a:pPr>
            <a:r>
              <a:rPr lang="es-BO" dirty="0">
                <a:latin typeface="Times New Roman" panose="02020603050405020304" pitchFamily="18" charset="0"/>
                <a:ea typeface="Calibri" panose="020F0502020204030204" pitchFamily="34" charset="0"/>
                <a:cs typeface="Times New Roman" panose="02020603050405020304" pitchFamily="18" charset="0"/>
              </a:rPr>
              <a:t>- </a:t>
            </a:r>
            <a:r>
              <a:rPr lang="es-BO" i="1" dirty="0">
                <a:latin typeface="Times New Roman" panose="02020603050405020304" pitchFamily="18" charset="0"/>
                <a:ea typeface="Calibri" panose="020F0502020204030204" pitchFamily="34" charset="0"/>
                <a:cs typeface="Times New Roman" panose="02020603050405020304" pitchFamily="18" charset="0"/>
              </a:rPr>
              <a:t>Álbum de recortes históricos</a:t>
            </a:r>
            <a:r>
              <a:rPr lang="es-BO" dirty="0">
                <a:latin typeface="Times New Roman" panose="02020603050405020304" pitchFamily="18" charset="0"/>
                <a:ea typeface="Calibri" panose="020F0502020204030204" pitchFamily="34" charset="0"/>
                <a:cs typeface="Times New Roman" panose="02020603050405020304" pitchFamily="18" charset="0"/>
              </a:rPr>
              <a:t>, tipografía Industrial, Santa Cruz, </a:t>
            </a:r>
            <a:r>
              <a:rPr lang="es-BO" dirty="0" smtClean="0">
                <a:latin typeface="Times New Roman" panose="02020603050405020304" pitchFamily="18" charset="0"/>
                <a:ea typeface="Calibri" panose="020F0502020204030204" pitchFamily="34" charset="0"/>
                <a:cs typeface="Times New Roman" panose="02020603050405020304" pitchFamily="18" charset="0"/>
              </a:rPr>
              <a:t>1909.</a:t>
            </a:r>
            <a:endParaRPr lang="es-A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60000"/>
              </a:lnSpc>
              <a:spcAft>
                <a:spcPts val="800"/>
              </a:spcAft>
            </a:pPr>
            <a:r>
              <a:rPr lang="es-BO" dirty="0">
                <a:latin typeface="Times New Roman" panose="02020603050405020304" pitchFamily="18" charset="0"/>
                <a:ea typeface="Calibri" panose="020F0502020204030204" pitchFamily="34" charset="0"/>
                <a:cs typeface="Times New Roman" panose="02020603050405020304" pitchFamily="18" charset="0"/>
              </a:rPr>
              <a:t>- </a:t>
            </a:r>
            <a:r>
              <a:rPr lang="es-BO" i="1" dirty="0">
                <a:latin typeface="Times New Roman" panose="02020603050405020304" pitchFamily="18" charset="0"/>
                <a:ea typeface="Calibri" panose="020F0502020204030204" pitchFamily="34" charset="0"/>
                <a:cs typeface="Times New Roman" panose="02020603050405020304" pitchFamily="18" charset="0"/>
              </a:rPr>
              <a:t>Homenaje al 24 de septiembre de 1910</a:t>
            </a:r>
            <a:r>
              <a:rPr lang="es-BO" dirty="0">
                <a:latin typeface="Times New Roman" panose="02020603050405020304" pitchFamily="18" charset="0"/>
                <a:ea typeface="Calibri" panose="020F0502020204030204" pitchFamily="34" charset="0"/>
                <a:cs typeface="Times New Roman" panose="02020603050405020304" pitchFamily="18" charset="0"/>
              </a:rPr>
              <a:t>, imprenta El Tiempo, Santa Cruz, 1913</a:t>
            </a:r>
            <a:r>
              <a:rPr lang="es-BO" dirty="0" smtClean="0">
                <a:latin typeface="Times New Roman" panose="02020603050405020304" pitchFamily="18" charset="0"/>
                <a:ea typeface="Calibri" panose="020F0502020204030204" pitchFamily="34" charset="0"/>
                <a:cs typeface="Times New Roman" panose="02020603050405020304" pitchFamily="18" charset="0"/>
              </a:rPr>
              <a:t>.</a:t>
            </a:r>
            <a:endParaRPr lang="es-A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60000"/>
              </a:lnSpc>
              <a:spcAft>
                <a:spcPts val="800"/>
              </a:spcAft>
            </a:pPr>
            <a:r>
              <a:rPr lang="es-BO" dirty="0">
                <a:latin typeface="Times New Roman" panose="02020603050405020304" pitchFamily="18" charset="0"/>
                <a:ea typeface="Calibri" panose="020F0502020204030204" pitchFamily="34" charset="0"/>
                <a:cs typeface="Times New Roman" panose="02020603050405020304" pitchFamily="18" charset="0"/>
              </a:rPr>
              <a:t>- </a:t>
            </a:r>
            <a:r>
              <a:rPr lang="es-BO" i="1" dirty="0">
                <a:latin typeface="Times New Roman" panose="02020603050405020304" pitchFamily="18" charset="0"/>
                <a:ea typeface="Calibri" panose="020F0502020204030204" pitchFamily="34" charset="0"/>
                <a:cs typeface="Times New Roman" panose="02020603050405020304" pitchFamily="18" charset="0"/>
              </a:rPr>
              <a:t>Rasgos históricos de la Santa Iglesia Catedral y Obispos de la Diócesis de Santa Cruz de la Sierra</a:t>
            </a:r>
            <a:r>
              <a:rPr lang="es-BO" dirty="0">
                <a:latin typeface="Times New Roman" panose="02020603050405020304" pitchFamily="18" charset="0"/>
                <a:ea typeface="Calibri" panose="020F0502020204030204" pitchFamily="34" charset="0"/>
                <a:cs typeface="Times New Roman" panose="02020603050405020304" pitchFamily="18" charset="0"/>
              </a:rPr>
              <a:t>, tipografía Comercial, Santa Cruz, </a:t>
            </a:r>
            <a:r>
              <a:rPr lang="es-BO" dirty="0" smtClean="0">
                <a:latin typeface="Times New Roman" panose="02020603050405020304" pitchFamily="18" charset="0"/>
                <a:ea typeface="Calibri" panose="020F0502020204030204" pitchFamily="34" charset="0"/>
                <a:cs typeface="Times New Roman" panose="02020603050405020304" pitchFamily="18" charset="0"/>
              </a:rPr>
              <a:t>1916.</a:t>
            </a:r>
            <a:endParaRPr lang="es-A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60000"/>
              </a:lnSpc>
              <a:spcAft>
                <a:spcPts val="800"/>
              </a:spcAft>
            </a:pPr>
            <a:r>
              <a:rPr lang="es-BO" dirty="0">
                <a:latin typeface="Times New Roman" panose="02020603050405020304" pitchFamily="18" charset="0"/>
                <a:ea typeface="Calibri" panose="020F0502020204030204" pitchFamily="34" charset="0"/>
                <a:cs typeface="Times New Roman" panose="02020603050405020304" pitchFamily="18" charset="0"/>
              </a:rPr>
              <a:t>- </a:t>
            </a:r>
            <a:r>
              <a:rPr lang="es-BO" i="1" dirty="0">
                <a:latin typeface="Times New Roman" panose="02020603050405020304" pitchFamily="18" charset="0"/>
                <a:ea typeface="Calibri" panose="020F0502020204030204" pitchFamily="34" charset="0"/>
                <a:cs typeface="Times New Roman" panose="02020603050405020304" pitchFamily="18" charset="0"/>
              </a:rPr>
              <a:t>Ignacia Zeballos la Tabaco</a:t>
            </a:r>
            <a:r>
              <a:rPr lang="es-BO" dirty="0">
                <a:latin typeface="Times New Roman" panose="02020603050405020304" pitchFamily="18" charset="0"/>
                <a:ea typeface="Calibri" panose="020F0502020204030204" pitchFamily="34" charset="0"/>
                <a:cs typeface="Times New Roman" panose="02020603050405020304" pitchFamily="18" charset="0"/>
              </a:rPr>
              <a:t>, febrero de 1921. Publicado en el periódico </a:t>
            </a:r>
            <a:r>
              <a:rPr lang="es-BO" i="1" dirty="0">
                <a:latin typeface="Times New Roman" panose="02020603050405020304" pitchFamily="18" charset="0"/>
                <a:ea typeface="Calibri" panose="020F0502020204030204" pitchFamily="34" charset="0"/>
                <a:cs typeface="Times New Roman" panose="02020603050405020304" pitchFamily="18" charset="0"/>
              </a:rPr>
              <a:t>El País</a:t>
            </a:r>
            <a:r>
              <a:rPr lang="es-BO" dirty="0">
                <a:latin typeface="Times New Roman" panose="02020603050405020304" pitchFamily="18" charset="0"/>
                <a:ea typeface="Calibri" panose="020F0502020204030204" pitchFamily="34" charset="0"/>
                <a:cs typeface="Times New Roman" panose="02020603050405020304" pitchFamily="18" charset="0"/>
              </a:rPr>
              <a:t>.</a:t>
            </a:r>
            <a:endParaRPr lang="es-A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60000"/>
              </a:lnSpc>
            </a:pPr>
            <a:r>
              <a:rPr lang="es-BO" dirty="0">
                <a:latin typeface="Times New Roman" panose="02020603050405020304" pitchFamily="18" charset="0"/>
                <a:ea typeface="Calibri" panose="020F0502020204030204" pitchFamily="34" charset="0"/>
              </a:rPr>
              <a:t>- </a:t>
            </a:r>
            <a:r>
              <a:rPr lang="es-BO" i="1" dirty="0">
                <a:latin typeface="Times New Roman" panose="02020603050405020304" pitchFamily="18" charset="0"/>
                <a:ea typeface="Calibri" panose="020F0502020204030204" pitchFamily="34" charset="0"/>
              </a:rPr>
              <a:t>Historia de Vallegrande</a:t>
            </a:r>
            <a:r>
              <a:rPr lang="es-BO" dirty="0">
                <a:latin typeface="Times New Roman" panose="02020603050405020304" pitchFamily="18" charset="0"/>
                <a:ea typeface="Calibri" panose="020F0502020204030204" pitchFamily="34" charset="0"/>
              </a:rPr>
              <a:t>, Imprenta Mercado Aguado, dos tomos, Santa Cruz, 1955 y 1959.</a:t>
            </a:r>
            <a:endParaRPr lang="es-AR" dirty="0"/>
          </a:p>
        </p:txBody>
      </p:sp>
    </p:spTree>
    <p:extLst>
      <p:ext uri="{BB962C8B-B14F-4D97-AF65-F5344CB8AC3E}">
        <p14:creationId xmlns:p14="http://schemas.microsoft.com/office/powerpoint/2010/main" val="4132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normAutofit fontScale="85000" lnSpcReduction="20000"/>
          </a:bodyPr>
          <a:lstStyle/>
          <a:p>
            <a:pPr algn="just">
              <a:lnSpc>
                <a:spcPct val="160000"/>
              </a:lnSpc>
            </a:pPr>
            <a:r>
              <a:rPr lang="es-BO" dirty="0" smtClean="0"/>
              <a:t>José Luis Roca escribió: “</a:t>
            </a:r>
            <a:r>
              <a:rPr lang="es-BO" dirty="0" smtClean="0">
                <a:latin typeface="Times New Roman" panose="02020603050405020304" pitchFamily="18" charset="0"/>
                <a:ea typeface="Calibri" panose="020F0502020204030204" pitchFamily="34" charset="0"/>
              </a:rPr>
              <a:t>la </a:t>
            </a:r>
            <a:r>
              <a:rPr lang="es-BO" dirty="0">
                <a:latin typeface="Times New Roman" panose="02020603050405020304" pitchFamily="18" charset="0"/>
                <a:ea typeface="Calibri" panose="020F0502020204030204" pitchFamily="34" charset="0"/>
              </a:rPr>
              <a:t>Universidad Gabriel René Moreno cuenta con valiosos fondos documentales entre los que se destaca aquél que en vida formó el presbítero Adrián Melgar y </a:t>
            </a:r>
            <a:r>
              <a:rPr lang="es-BO" dirty="0" smtClean="0">
                <a:latin typeface="Times New Roman" panose="02020603050405020304" pitchFamily="18" charset="0"/>
                <a:ea typeface="Calibri" panose="020F0502020204030204" pitchFamily="34" charset="0"/>
              </a:rPr>
              <a:t>Montaño”.</a:t>
            </a:r>
          </a:p>
          <a:p>
            <a:pPr algn="just">
              <a:lnSpc>
                <a:spcPct val="160000"/>
              </a:lnSpc>
              <a:spcAft>
                <a:spcPts val="800"/>
              </a:spcAft>
            </a:pPr>
            <a:r>
              <a:rPr lang="es-BO" dirty="0">
                <a:latin typeface="Times New Roman" panose="02020603050405020304" pitchFamily="18" charset="0"/>
                <a:ea typeface="Calibri" panose="020F0502020204030204" pitchFamily="34" charset="0"/>
                <a:cs typeface="Times New Roman" panose="02020603050405020304" pitchFamily="18" charset="0"/>
              </a:rPr>
              <a:t>Actualmente, la colección de archivos y libros </a:t>
            </a:r>
            <a:r>
              <a:rPr lang="es-BO" dirty="0" smtClean="0">
                <a:latin typeface="Times New Roman" panose="02020603050405020304" pitchFamily="18" charset="0"/>
                <a:ea typeface="Calibri" panose="020F0502020204030204" pitchFamily="34" charset="0"/>
                <a:cs typeface="Times New Roman" panose="02020603050405020304" pitchFamily="18" charset="0"/>
              </a:rPr>
              <a:t>de Melgar pertenecen </a:t>
            </a:r>
            <a:r>
              <a:rPr lang="es-BO" dirty="0">
                <a:latin typeface="Times New Roman" panose="02020603050405020304" pitchFamily="18" charset="0"/>
                <a:ea typeface="Calibri" panose="020F0502020204030204" pitchFamily="34" charset="0"/>
                <a:cs typeface="Times New Roman" panose="02020603050405020304" pitchFamily="18" charset="0"/>
              </a:rPr>
              <a:t>al Museo de Historia de la Universidad </a:t>
            </a:r>
            <a:r>
              <a:rPr lang="es-BO" dirty="0" smtClean="0">
                <a:latin typeface="Times New Roman" panose="02020603050405020304" pitchFamily="18" charset="0"/>
                <a:ea typeface="Calibri" panose="020F0502020204030204" pitchFamily="34" charset="0"/>
                <a:cs typeface="Times New Roman" panose="02020603050405020304" pitchFamily="18" charset="0"/>
              </a:rPr>
              <a:t>cruceña</a:t>
            </a:r>
            <a:r>
              <a:rPr lang="es-BO" dirty="0">
                <a:latin typeface="Times New Roman" panose="02020603050405020304" pitchFamily="18" charset="0"/>
                <a:ea typeface="Calibri" panose="020F0502020204030204" pitchFamily="34" charset="0"/>
                <a:cs typeface="Times New Roman" panose="02020603050405020304" pitchFamily="18" charset="0"/>
              </a:rPr>
              <a:t>, con el nombre de “Fondo Adrián Melgar i Montaño”, que entre sus títulos más importantes cuenta con el libro más antiguo de toda la Biblioteca del Museo que data de 1681 y una nota manuscrita del mismísimo Ignacio Warnes</a:t>
            </a:r>
            <a:r>
              <a:rPr lang="es-BO" dirty="0" smtClean="0">
                <a:latin typeface="Times New Roman" panose="02020603050405020304" pitchFamily="18" charset="0"/>
                <a:ea typeface="Calibri" panose="020F0502020204030204" pitchFamily="34" charset="0"/>
                <a:cs typeface="Times New Roman" panose="02020603050405020304" pitchFamily="18" charset="0"/>
              </a:rPr>
              <a:t>.</a:t>
            </a:r>
            <a:endParaRPr lang="es-AR"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1779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lstStyle/>
          <a:p>
            <a:pPr algn="just">
              <a:lnSpc>
                <a:spcPct val="150000"/>
              </a:lnSpc>
            </a:pPr>
            <a:r>
              <a:rPr lang="es-BO" dirty="0">
                <a:latin typeface="Times New Roman" panose="02020603050405020304" pitchFamily="18" charset="0"/>
                <a:ea typeface="Calibri" panose="020F0502020204030204" pitchFamily="34" charset="0"/>
              </a:rPr>
              <a:t>Finalmente falleció en Mairana, el 23 de mayo de 1966, a sus 74 años de </a:t>
            </a:r>
            <a:r>
              <a:rPr lang="es-BO" dirty="0" smtClean="0">
                <a:latin typeface="Times New Roman" panose="02020603050405020304" pitchFamily="18" charset="0"/>
                <a:ea typeface="Calibri" panose="020F0502020204030204" pitchFamily="34" charset="0"/>
              </a:rPr>
              <a:t>edad, dejando más de 50 años de vida abocada a la investigación histórica y archivística.</a:t>
            </a:r>
            <a:endParaRPr lang="es-AR" dirty="0"/>
          </a:p>
        </p:txBody>
      </p:sp>
    </p:spTree>
    <p:extLst>
      <p:ext uri="{BB962C8B-B14F-4D97-AF65-F5344CB8AC3E}">
        <p14:creationId xmlns:p14="http://schemas.microsoft.com/office/powerpoint/2010/main" val="1610053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just">
              <a:lnSpc>
                <a:spcPct val="107000"/>
              </a:lnSpc>
              <a:spcAft>
                <a:spcPts val="800"/>
              </a:spcAft>
            </a:pPr>
            <a:r>
              <a:rPr lang="es-BO" b="1" dirty="0">
                <a:latin typeface="Times New Roman" panose="02020603050405020304" pitchFamily="18" charset="0"/>
                <a:ea typeface="Calibri" panose="020F0502020204030204" pitchFamily="34" charset="0"/>
                <a:cs typeface="Times New Roman" panose="02020603050405020304" pitchFamily="18" charset="0"/>
              </a:rPr>
              <a:t>CONCLUSIONES Y </a:t>
            </a:r>
            <a:r>
              <a:rPr lang="es-BO" b="1" dirty="0" smtClean="0">
                <a:latin typeface="Times New Roman" panose="02020603050405020304" pitchFamily="18" charset="0"/>
                <a:ea typeface="Calibri" panose="020F0502020204030204" pitchFamily="34" charset="0"/>
                <a:cs typeface="Times New Roman" panose="02020603050405020304" pitchFamily="18" charset="0"/>
              </a:rPr>
              <a:t>RECOMENDACIONES</a:t>
            </a:r>
            <a:endParaRPr lang="es-AR" dirty="0"/>
          </a:p>
        </p:txBody>
      </p:sp>
      <p:sp>
        <p:nvSpPr>
          <p:cNvPr id="3" name="Marcador de contenido 2"/>
          <p:cNvSpPr>
            <a:spLocks noGrp="1"/>
          </p:cNvSpPr>
          <p:nvPr>
            <p:ph idx="1"/>
          </p:nvPr>
        </p:nvSpPr>
        <p:spPr/>
        <p:txBody>
          <a:bodyPr>
            <a:normAutofit fontScale="70000" lnSpcReduction="20000"/>
          </a:bodyPr>
          <a:lstStyle/>
          <a:p>
            <a:pPr algn="just">
              <a:lnSpc>
                <a:spcPct val="170000"/>
              </a:lnSpc>
              <a:spcAft>
                <a:spcPts val="800"/>
              </a:spcAft>
            </a:pPr>
            <a:r>
              <a:rPr lang="es-BO" dirty="0">
                <a:latin typeface="Times New Roman" panose="02020603050405020304" pitchFamily="18" charset="0"/>
                <a:ea typeface="Calibri" panose="020F0502020204030204" pitchFamily="34" charset="0"/>
              </a:rPr>
              <a:t>El legado del padre Adrián Melgar Montaño, es de altísima importancia para la historiografía y la archivística cruceña y </a:t>
            </a:r>
            <a:r>
              <a:rPr lang="es-BO" dirty="0" smtClean="0">
                <a:latin typeface="Times New Roman" panose="02020603050405020304" pitchFamily="18" charset="0"/>
                <a:ea typeface="Calibri" panose="020F0502020204030204" pitchFamily="34" charset="0"/>
              </a:rPr>
              <a:t>nacional</a:t>
            </a:r>
            <a:r>
              <a:rPr lang="es-BO" dirty="0" smtClean="0">
                <a:latin typeface="Times New Roman" panose="02020603050405020304" pitchFamily="18" charset="0"/>
                <a:ea typeface="Calibri" panose="020F0502020204030204" pitchFamily="34" charset="0"/>
                <a:cs typeface="Times New Roman" panose="02020603050405020304" pitchFamily="18" charset="0"/>
              </a:rPr>
              <a:t>. Destacan </a:t>
            </a:r>
            <a:r>
              <a:rPr lang="es-BO" dirty="0">
                <a:latin typeface="Times New Roman" panose="02020603050405020304" pitchFamily="18" charset="0"/>
                <a:ea typeface="Calibri" panose="020F0502020204030204" pitchFamily="34" charset="0"/>
                <a:cs typeface="Times New Roman" panose="02020603050405020304" pitchFamily="18" charset="0"/>
              </a:rPr>
              <a:t>muchos datos históricos, entre los publicados </a:t>
            </a:r>
            <a:r>
              <a:rPr lang="es-BO" dirty="0" smtClean="0">
                <a:latin typeface="Times New Roman" panose="02020603050405020304" pitchFamily="18" charset="0"/>
                <a:ea typeface="Calibri" panose="020F0502020204030204" pitchFamily="34" charset="0"/>
                <a:cs typeface="Times New Roman" panose="02020603050405020304" pitchFamily="18" charset="0"/>
              </a:rPr>
              <a:t>por Melgar, </a:t>
            </a:r>
            <a:r>
              <a:rPr lang="es-BO" dirty="0">
                <a:latin typeface="Times New Roman" panose="02020603050405020304" pitchFamily="18" charset="0"/>
                <a:ea typeface="Calibri" panose="020F0502020204030204" pitchFamily="34" charset="0"/>
                <a:cs typeface="Times New Roman" panose="02020603050405020304" pitchFamily="18" charset="0"/>
              </a:rPr>
              <a:t>que hasta el momento se tienen por desconocidos, por la escasa difusión que han tenido. Convendría enormemente a la historiografía cruceña buscar la publicación y difusión de las obras completas de Adrián Melgar Montaño, por contener datos útiles y de alto valor histórico.</a:t>
            </a:r>
            <a:endParaRPr lang="es-A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70000"/>
              </a:lnSpc>
            </a:pPr>
            <a:r>
              <a:rPr lang="es-BO" dirty="0">
                <a:latin typeface="Times New Roman" panose="02020603050405020304" pitchFamily="18" charset="0"/>
                <a:ea typeface="Calibri" panose="020F0502020204030204" pitchFamily="34" charset="0"/>
              </a:rPr>
              <a:t>Asimismo resaltar la importancia de los archivos que alguna vez pertenecieron a Melgar Montaño, conservados celosamente en la sección de archivos del Museo de Historia de la Universidad Autónoma Gabriel René Moreno de la ciudad de Santa Cruz de la Sierra.</a:t>
            </a:r>
            <a:endParaRPr lang="es-AR" dirty="0"/>
          </a:p>
        </p:txBody>
      </p:sp>
    </p:spTree>
    <p:extLst>
      <p:ext uri="{BB962C8B-B14F-4D97-AF65-F5344CB8AC3E}">
        <p14:creationId xmlns:p14="http://schemas.microsoft.com/office/powerpoint/2010/main" val="2348238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marL="228600" lvl="0" indent="-228600" algn="ctr">
              <a:lnSpc>
                <a:spcPct val="150000"/>
              </a:lnSpc>
              <a:spcBef>
                <a:spcPts val="1000"/>
              </a:spcBef>
              <a:spcAft>
                <a:spcPts val="800"/>
              </a:spcAft>
            </a:pPr>
            <a:r>
              <a:rPr lang="es-BO" sz="18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OBJETIVOS</a:t>
            </a:r>
            <a:endParaRPr lang="es-AR" dirty="0"/>
          </a:p>
        </p:txBody>
      </p:sp>
      <p:sp>
        <p:nvSpPr>
          <p:cNvPr id="3" name="Marcador de contenido 2"/>
          <p:cNvSpPr>
            <a:spLocks noGrp="1"/>
          </p:cNvSpPr>
          <p:nvPr>
            <p:ph idx="1"/>
          </p:nvPr>
        </p:nvSpPr>
        <p:spPr/>
        <p:txBody>
          <a:bodyPr>
            <a:normAutofit fontScale="70000" lnSpcReduction="20000"/>
          </a:bodyPr>
          <a:lstStyle/>
          <a:p>
            <a:pPr algn="just">
              <a:lnSpc>
                <a:spcPct val="150000"/>
              </a:lnSpc>
              <a:spcAft>
                <a:spcPts val="800"/>
              </a:spcAft>
            </a:pPr>
            <a:r>
              <a:rPr lang="es-BO" b="1" dirty="0" smtClean="0">
                <a:latin typeface="Times New Roman" panose="02020603050405020304" pitchFamily="18" charset="0"/>
                <a:ea typeface="Calibri" panose="020F0502020204030204" pitchFamily="34" charset="0"/>
                <a:cs typeface="Times New Roman" panose="02020603050405020304" pitchFamily="18" charset="0"/>
              </a:rPr>
              <a:t>Objetivo </a:t>
            </a:r>
            <a:r>
              <a:rPr lang="es-BO" b="1" dirty="0">
                <a:latin typeface="Times New Roman" panose="02020603050405020304" pitchFamily="18" charset="0"/>
                <a:ea typeface="Calibri" panose="020F0502020204030204" pitchFamily="34" charset="0"/>
                <a:cs typeface="Times New Roman" panose="02020603050405020304" pitchFamily="18" charset="0"/>
              </a:rPr>
              <a:t>General.-</a:t>
            </a:r>
            <a:endParaRPr lang="es-A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BO" dirty="0">
                <a:latin typeface="Times New Roman" panose="02020603050405020304" pitchFamily="18" charset="0"/>
                <a:ea typeface="Calibri" panose="020F0502020204030204" pitchFamily="34" charset="0"/>
                <a:cs typeface="Times New Roman" panose="02020603050405020304" pitchFamily="18" charset="0"/>
              </a:rPr>
              <a:t>Rememorar la vida y la obra del historiador y archivista cruceño Adrián Melgar Montaño, estudioso sacerdote diocesano, mediante el repaso de los, poco conocidos, hechos de su vida y de su obra, para honrar la vida de uno de los estudiosos más apasionados de nuestra tierra cruceña.</a:t>
            </a:r>
            <a:endParaRPr lang="es-A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BO" b="1" dirty="0">
                <a:latin typeface="Times New Roman" panose="02020603050405020304" pitchFamily="18" charset="0"/>
                <a:ea typeface="Calibri" panose="020F0502020204030204" pitchFamily="34" charset="0"/>
                <a:cs typeface="Times New Roman" panose="02020603050405020304" pitchFamily="18" charset="0"/>
              </a:rPr>
              <a:t>Objetivos específicos.-</a:t>
            </a:r>
            <a:endParaRPr lang="es-A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BO" dirty="0">
                <a:latin typeface="Times New Roman" panose="02020603050405020304" pitchFamily="18" charset="0"/>
                <a:ea typeface="Calibri" panose="020F0502020204030204" pitchFamily="34" charset="0"/>
                <a:cs typeface="Times New Roman" panose="02020603050405020304" pitchFamily="18" charset="0"/>
              </a:rPr>
              <a:t>- Elaborar un esquema biográfico con los datos obtenidos en archivos y bibliotecas de la ciudad.</a:t>
            </a:r>
            <a:endParaRPr lang="es-A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BO" dirty="0">
                <a:latin typeface="Times New Roman" panose="02020603050405020304" pitchFamily="18" charset="0"/>
                <a:ea typeface="Calibri" panose="020F0502020204030204" pitchFamily="34" charset="0"/>
                <a:cs typeface="Times New Roman" panose="02020603050405020304" pitchFamily="18" charset="0"/>
              </a:rPr>
              <a:t>- Elaborar un bosquejo de los trabajos más importantes publicados por Adrián Melgar Montaño</a:t>
            </a:r>
            <a:r>
              <a:rPr lang="es-BO" dirty="0" smtClean="0">
                <a:latin typeface="Times New Roman" panose="02020603050405020304" pitchFamily="18" charset="0"/>
                <a:ea typeface="Calibri" panose="020F0502020204030204" pitchFamily="34" charset="0"/>
                <a:cs typeface="Times New Roman" panose="02020603050405020304" pitchFamily="18" charset="0"/>
              </a:rPr>
              <a:t>.</a:t>
            </a:r>
            <a:endParaRPr lang="es-AR"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77599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BO" dirty="0" smtClean="0"/>
              <a:t>Adrián Melgar Montaño</a:t>
            </a:r>
            <a:endParaRPr lang="es-AR" dirty="0"/>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81009" y="3702472"/>
            <a:ext cx="3103133" cy="2719052"/>
          </a:xfrm>
          <a:prstGeom prst="rect">
            <a:avLst/>
          </a:prstGeom>
          <a:noFill/>
        </p:spPr>
      </p:pic>
      <p:sp>
        <p:nvSpPr>
          <p:cNvPr id="5" name="Rectángulo 4"/>
          <p:cNvSpPr/>
          <p:nvPr/>
        </p:nvSpPr>
        <p:spPr>
          <a:xfrm>
            <a:off x="2883408" y="1992758"/>
            <a:ext cx="7796784" cy="1160831"/>
          </a:xfrm>
          <a:prstGeom prst="rect">
            <a:avLst/>
          </a:prstGeom>
        </p:spPr>
        <p:txBody>
          <a:bodyPr wrap="square">
            <a:spAutoFit/>
          </a:bodyPr>
          <a:lstStyle/>
          <a:p>
            <a:pPr algn="just">
              <a:lnSpc>
                <a:spcPct val="150000"/>
              </a:lnSpc>
              <a:spcAft>
                <a:spcPts val="800"/>
              </a:spcAft>
            </a:pPr>
            <a:r>
              <a:rPr lang="es-BO" sz="1600" dirty="0">
                <a:latin typeface="Times New Roman" panose="02020603050405020304" pitchFamily="18" charset="0"/>
                <a:ea typeface="Calibri" panose="020F0502020204030204" pitchFamily="34" charset="0"/>
                <a:cs typeface="Times New Roman" panose="02020603050405020304" pitchFamily="18" charset="0"/>
              </a:rPr>
              <a:t>Ésta es una de las pocas, sino la única imagen, que se tiene del padre Adrián Melgar Montaño. Fue un hombre bastante reacio a las fotografías, ésta se la tomó, a duras penas, su amigo arqueólogo Leo Pucher.</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70216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a:xfrm>
            <a:off x="838200" y="1825624"/>
            <a:ext cx="10515600" cy="4758055"/>
          </a:xfrm>
        </p:spPr>
        <p:txBody>
          <a:bodyPr/>
          <a:lstStyle/>
          <a:p>
            <a:pPr>
              <a:lnSpc>
                <a:spcPct val="107000"/>
              </a:lnSpc>
              <a:spcAft>
                <a:spcPts val="800"/>
              </a:spcAft>
            </a:pPr>
            <a:r>
              <a:rPr lang="es-BO" dirty="0">
                <a:latin typeface="Times New Roman" panose="02020603050405020304" pitchFamily="18" charset="0"/>
                <a:ea typeface="Calibri" panose="020F0502020204030204" pitchFamily="34" charset="0"/>
                <a:cs typeface="Times New Roman" panose="02020603050405020304" pitchFamily="18" charset="0"/>
              </a:rPr>
              <a:t>En la imagen se aprecia una página de uno de los tantos libros de apuntes que usó el padre Melgar. Pocas veces usó otra cosa que no fuera una pluma rellena de diferentes tipos de tinta</a:t>
            </a:r>
            <a:r>
              <a:rPr lang="es-BO" dirty="0" smtClean="0">
                <a:latin typeface="Times New Roman" panose="02020603050405020304" pitchFamily="18" charset="0"/>
                <a:ea typeface="Calibri" panose="020F0502020204030204" pitchFamily="34" charset="0"/>
                <a:cs typeface="Times New Roman" panose="02020603050405020304" pitchFamily="18" charset="0"/>
              </a:rPr>
              <a:t>.</a:t>
            </a:r>
            <a:endParaRPr lang="es-AR"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2"/>
          <a:stretch>
            <a:fillRect/>
          </a:stretch>
        </p:blipFill>
        <p:spPr>
          <a:xfrm>
            <a:off x="2941076" y="3291840"/>
            <a:ext cx="5614903" cy="3291840"/>
          </a:xfrm>
          <a:prstGeom prst="rect">
            <a:avLst/>
          </a:prstGeom>
        </p:spPr>
      </p:pic>
    </p:spTree>
    <p:extLst>
      <p:ext uri="{BB962C8B-B14F-4D97-AF65-F5344CB8AC3E}">
        <p14:creationId xmlns:p14="http://schemas.microsoft.com/office/powerpoint/2010/main" val="1018712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lnSpc>
                <a:spcPct val="150000"/>
              </a:lnSpc>
              <a:spcAft>
                <a:spcPts val="800"/>
              </a:spcAft>
            </a:pPr>
            <a:r>
              <a:rPr lang="es-BO" b="1" dirty="0" smtClean="0">
                <a:latin typeface="Times New Roman" panose="02020603050405020304" pitchFamily="18" charset="0"/>
                <a:ea typeface="Calibri" panose="020F0502020204030204" pitchFamily="34" charset="0"/>
                <a:cs typeface="Times New Roman" panose="02020603050405020304" pitchFamily="18" charset="0"/>
              </a:rPr>
              <a:t>INTRODUCCIÓN</a:t>
            </a:r>
            <a:endParaRPr lang="es-AR" dirty="0"/>
          </a:p>
        </p:txBody>
      </p:sp>
      <p:sp>
        <p:nvSpPr>
          <p:cNvPr id="3" name="Marcador de contenido 2"/>
          <p:cNvSpPr>
            <a:spLocks noGrp="1"/>
          </p:cNvSpPr>
          <p:nvPr>
            <p:ph idx="1"/>
          </p:nvPr>
        </p:nvSpPr>
        <p:spPr/>
        <p:txBody>
          <a:bodyPr/>
          <a:lstStyle/>
          <a:p>
            <a:pPr algn="just">
              <a:lnSpc>
                <a:spcPct val="150000"/>
              </a:lnSpc>
            </a:pPr>
            <a:r>
              <a:rPr lang="es-BO" dirty="0" smtClean="0">
                <a:latin typeface="Times New Roman" panose="02020603050405020304" pitchFamily="18" charset="0"/>
                <a:ea typeface="Calibri" panose="020F0502020204030204" pitchFamily="34" charset="0"/>
              </a:rPr>
              <a:t>El presente trabajo busca reconocer a </a:t>
            </a:r>
            <a:r>
              <a:rPr lang="es-BO" dirty="0">
                <a:latin typeface="Times New Roman" panose="02020603050405020304" pitchFamily="18" charset="0"/>
                <a:ea typeface="Calibri" panose="020F0502020204030204" pitchFamily="34" charset="0"/>
              </a:rPr>
              <a:t>un historiador y archivista cruceño, que por más de cincuenta años, se dedicó a bucear en los archivos cruceños, sobre todo eclesiásticos, para desentrañar </a:t>
            </a:r>
            <a:r>
              <a:rPr lang="es-BO" dirty="0" smtClean="0">
                <a:latin typeface="Times New Roman" panose="02020603050405020304" pitchFamily="18" charset="0"/>
                <a:ea typeface="Calibri" panose="020F0502020204030204" pitchFamily="34" charset="0"/>
              </a:rPr>
              <a:t>la </a:t>
            </a:r>
            <a:r>
              <a:rPr lang="es-BO" dirty="0">
                <a:latin typeface="Times New Roman" panose="02020603050405020304" pitchFamily="18" charset="0"/>
                <a:ea typeface="Calibri" panose="020F0502020204030204" pitchFamily="34" charset="0"/>
              </a:rPr>
              <a:t>historia de su región y de su país</a:t>
            </a:r>
            <a:r>
              <a:rPr lang="es-BO" dirty="0" smtClean="0">
                <a:latin typeface="Times New Roman" panose="02020603050405020304" pitchFamily="18" charset="0"/>
                <a:ea typeface="Calibri" panose="020F0502020204030204" pitchFamily="34" charset="0"/>
              </a:rPr>
              <a:t>.</a:t>
            </a:r>
          </a:p>
          <a:p>
            <a:pPr algn="just">
              <a:lnSpc>
                <a:spcPct val="150000"/>
              </a:lnSpc>
              <a:spcAft>
                <a:spcPts val="800"/>
              </a:spcAft>
            </a:pPr>
            <a:r>
              <a:rPr lang="es-BO" dirty="0">
                <a:latin typeface="Times New Roman" panose="02020603050405020304" pitchFamily="18" charset="0"/>
                <a:ea typeface="Calibri" panose="020F0502020204030204" pitchFamily="34" charset="0"/>
                <a:cs typeface="Times New Roman" panose="02020603050405020304" pitchFamily="18" charset="0"/>
              </a:rPr>
              <a:t>Es, pues, una investigación bio-bibliográfica</a:t>
            </a:r>
            <a:r>
              <a:rPr lang="es-BO" dirty="0" smtClean="0">
                <a:latin typeface="Times New Roman" panose="02020603050405020304" pitchFamily="18" charset="0"/>
                <a:ea typeface="Calibri" panose="020F0502020204030204" pitchFamily="34" charset="0"/>
                <a:cs typeface="Times New Roman" panose="02020603050405020304" pitchFamily="18" charset="0"/>
              </a:rPr>
              <a:t>.</a:t>
            </a:r>
            <a:endParaRPr lang="es-AR"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3297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BO" dirty="0" smtClean="0"/>
              <a:t>Orígenes</a:t>
            </a:r>
            <a:endParaRPr lang="es-AR" dirty="0"/>
          </a:p>
        </p:txBody>
      </p:sp>
      <p:sp>
        <p:nvSpPr>
          <p:cNvPr id="3" name="Marcador de contenido 2"/>
          <p:cNvSpPr>
            <a:spLocks noGrp="1"/>
          </p:cNvSpPr>
          <p:nvPr>
            <p:ph idx="1"/>
          </p:nvPr>
        </p:nvSpPr>
        <p:spPr/>
        <p:txBody>
          <a:bodyPr>
            <a:normAutofit/>
          </a:bodyPr>
          <a:lstStyle/>
          <a:p>
            <a:pPr algn="just"/>
            <a:r>
              <a:rPr lang="es-BO" dirty="0">
                <a:latin typeface="Times New Roman" panose="02020603050405020304" pitchFamily="18" charset="0"/>
                <a:ea typeface="Calibri" panose="020F0502020204030204" pitchFamily="34" charset="0"/>
              </a:rPr>
              <a:t>Adrián Mariano Melgar i </a:t>
            </a:r>
            <a:r>
              <a:rPr lang="es-BO" dirty="0" smtClean="0">
                <a:latin typeface="Times New Roman" panose="02020603050405020304" pitchFamily="18" charset="0"/>
                <a:ea typeface="Calibri" panose="020F0502020204030204" pitchFamily="34" charset="0"/>
              </a:rPr>
              <a:t>Montaño nació </a:t>
            </a:r>
            <a:r>
              <a:rPr lang="es-BO" dirty="0">
                <a:latin typeface="Times New Roman" panose="02020603050405020304" pitchFamily="18" charset="0"/>
                <a:ea typeface="Calibri" panose="020F0502020204030204" pitchFamily="34" charset="0"/>
              </a:rPr>
              <a:t>el 7 de septiembre de 1891 en la población de El Carmen de Postrervalle, por entonces cantón de la provincia Vallegrande y actualmente municipio cabeza de la cuarta sección municipal de la misma provincia. Fue hijo </a:t>
            </a:r>
            <a:r>
              <a:rPr lang="es-BO" dirty="0" smtClean="0">
                <a:latin typeface="Times New Roman" panose="02020603050405020304" pitchFamily="18" charset="0"/>
                <a:ea typeface="Calibri" panose="020F0502020204030204" pitchFamily="34" charset="0"/>
              </a:rPr>
              <a:t>de Rosendo </a:t>
            </a:r>
            <a:r>
              <a:rPr lang="es-BO" dirty="0">
                <a:latin typeface="Times New Roman" panose="02020603050405020304" pitchFamily="18" charset="0"/>
                <a:ea typeface="Calibri" panose="020F0502020204030204" pitchFamily="34" charset="0"/>
              </a:rPr>
              <a:t>Melgar </a:t>
            </a:r>
            <a:r>
              <a:rPr lang="es-BO" dirty="0" smtClean="0">
                <a:latin typeface="Times New Roman" panose="02020603050405020304" pitchFamily="18" charset="0"/>
                <a:ea typeface="Calibri" panose="020F0502020204030204" pitchFamily="34" charset="0"/>
              </a:rPr>
              <a:t>y </a:t>
            </a:r>
            <a:r>
              <a:rPr lang="es-BO" dirty="0">
                <a:latin typeface="Times New Roman" panose="02020603050405020304" pitchFamily="18" charset="0"/>
                <a:ea typeface="Calibri" panose="020F0502020204030204" pitchFamily="34" charset="0"/>
              </a:rPr>
              <a:t>María Nemesia Montaño Paniagua</a:t>
            </a:r>
            <a:r>
              <a:rPr lang="es-BO" dirty="0" smtClean="0">
                <a:latin typeface="Times New Roman" panose="02020603050405020304" pitchFamily="18" charset="0"/>
                <a:ea typeface="Calibri" panose="020F0502020204030204" pitchFamily="34" charset="0"/>
              </a:rPr>
              <a:t>.</a:t>
            </a:r>
          </a:p>
          <a:p>
            <a:pPr algn="just"/>
            <a:r>
              <a:rPr lang="es-BO" dirty="0" smtClean="0">
                <a:latin typeface="Times New Roman" panose="02020603050405020304" pitchFamily="18" charset="0"/>
                <a:ea typeface="Calibri" panose="020F0502020204030204" pitchFamily="34" charset="0"/>
              </a:rPr>
              <a:t>Melgar, </a:t>
            </a:r>
            <a:r>
              <a:rPr lang="es-BO" dirty="0">
                <a:latin typeface="Times New Roman" panose="02020603050405020304" pitchFamily="18" charset="0"/>
                <a:ea typeface="Calibri" panose="020F0502020204030204" pitchFamily="34" charset="0"/>
              </a:rPr>
              <a:t>al llegar a la edad </a:t>
            </a:r>
            <a:r>
              <a:rPr lang="es-BO" dirty="0" smtClean="0">
                <a:latin typeface="Times New Roman" panose="02020603050405020304" pitchFamily="18" charset="0"/>
                <a:ea typeface="Calibri" panose="020F0502020204030204" pitchFamily="34" charset="0"/>
              </a:rPr>
              <a:t>escolar, </a:t>
            </a:r>
            <a:r>
              <a:rPr lang="es-BO" dirty="0">
                <a:latin typeface="Times New Roman" panose="02020603050405020304" pitchFamily="18" charset="0"/>
                <a:ea typeface="Calibri" panose="020F0502020204030204" pitchFamily="34" charset="0"/>
              </a:rPr>
              <a:t>fue trasladado a la ciudad de Vallegrande, donde cursó la primaria y a sus catorce años, en 1905, se dirige a Santa Cruz por su propia cuenta, para ingresar al Seminario, según narra Hernando Sanabria </a:t>
            </a:r>
            <a:r>
              <a:rPr lang="es-BO" dirty="0" smtClean="0">
                <a:latin typeface="Times New Roman" panose="02020603050405020304" pitchFamily="18" charset="0"/>
                <a:ea typeface="Calibri" panose="020F0502020204030204" pitchFamily="34" charset="0"/>
              </a:rPr>
              <a:t>Fernández.</a:t>
            </a:r>
            <a:endParaRPr lang="es-AR" dirty="0"/>
          </a:p>
        </p:txBody>
      </p:sp>
    </p:spTree>
    <p:extLst>
      <p:ext uri="{BB962C8B-B14F-4D97-AF65-F5344CB8AC3E}">
        <p14:creationId xmlns:p14="http://schemas.microsoft.com/office/powerpoint/2010/main" val="710054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normAutofit/>
          </a:bodyPr>
          <a:lstStyle/>
          <a:p>
            <a:pPr algn="just">
              <a:lnSpc>
                <a:spcPct val="150000"/>
              </a:lnSpc>
              <a:spcAft>
                <a:spcPts val="800"/>
              </a:spcAft>
            </a:pPr>
            <a:r>
              <a:rPr lang="es-BO" dirty="0" smtClean="0">
                <a:latin typeface="Times New Roman" panose="02020603050405020304" pitchFamily="18" charset="0"/>
                <a:ea typeface="Calibri" panose="020F0502020204030204" pitchFamily="34" charset="0"/>
                <a:cs typeface="Times New Roman" panose="02020603050405020304" pitchFamily="18" charset="0"/>
              </a:rPr>
              <a:t>Fue admitido </a:t>
            </a:r>
            <a:r>
              <a:rPr lang="es-BO" dirty="0">
                <a:latin typeface="Times New Roman" panose="02020603050405020304" pitchFamily="18" charset="0"/>
                <a:ea typeface="Calibri" panose="020F0502020204030204" pitchFamily="34" charset="0"/>
                <a:cs typeface="Times New Roman" panose="02020603050405020304" pitchFamily="18" charset="0"/>
              </a:rPr>
              <a:t>al Colegio Seminario Sagrado Corazón de </a:t>
            </a:r>
            <a:r>
              <a:rPr lang="es-BO" dirty="0" smtClean="0">
                <a:latin typeface="Times New Roman" panose="02020603050405020304" pitchFamily="18" charset="0"/>
                <a:ea typeface="Calibri" panose="020F0502020204030204" pitchFamily="34" charset="0"/>
                <a:cs typeface="Times New Roman" panose="02020603050405020304" pitchFamily="18" charset="0"/>
              </a:rPr>
              <a:t>Jesús en 1906, Melgar </a:t>
            </a:r>
            <a:r>
              <a:rPr lang="es-BO" dirty="0">
                <a:latin typeface="Times New Roman" panose="02020603050405020304" pitchFamily="18" charset="0"/>
                <a:ea typeface="Calibri" panose="020F0502020204030204" pitchFamily="34" charset="0"/>
                <a:cs typeface="Times New Roman" panose="02020603050405020304" pitchFamily="18" charset="0"/>
              </a:rPr>
              <a:t>Montaño logró culminar sus estudios de secundaria, egresando como bachiller en 1911. Al año </a:t>
            </a:r>
            <a:r>
              <a:rPr lang="es-BO" dirty="0" smtClean="0">
                <a:latin typeface="Times New Roman" panose="02020603050405020304" pitchFamily="18" charset="0"/>
                <a:ea typeface="Calibri" panose="020F0502020204030204" pitchFamily="34" charset="0"/>
                <a:cs typeface="Times New Roman" panose="02020603050405020304" pitchFamily="18" charset="0"/>
              </a:rPr>
              <a:t>siguiente se </a:t>
            </a:r>
            <a:r>
              <a:rPr lang="es-BO" dirty="0">
                <a:latin typeface="Times New Roman" panose="02020603050405020304" pitchFamily="18" charset="0"/>
                <a:ea typeface="Calibri" panose="020F0502020204030204" pitchFamily="34" charset="0"/>
                <a:cs typeface="Times New Roman" panose="02020603050405020304" pitchFamily="18" charset="0"/>
              </a:rPr>
              <a:t>enlistó para servir en el Ejército y cumplir con su servicio militar obligatorio durante el año 1912</a:t>
            </a:r>
            <a:r>
              <a:rPr lang="es-BO" dirty="0" smtClean="0">
                <a:latin typeface="Times New Roman" panose="02020603050405020304" pitchFamily="18" charset="0"/>
                <a:ea typeface="Calibri" panose="020F0502020204030204" pitchFamily="34" charset="0"/>
                <a:cs typeface="Times New Roman" panose="02020603050405020304" pitchFamily="18" charset="0"/>
              </a:rPr>
              <a:t>.</a:t>
            </a:r>
            <a:endParaRPr lang="es-AR"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3729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normAutofit fontScale="92500" lnSpcReduction="20000"/>
          </a:bodyPr>
          <a:lstStyle/>
          <a:p>
            <a:pPr algn="just">
              <a:lnSpc>
                <a:spcPct val="150000"/>
              </a:lnSpc>
              <a:spcAft>
                <a:spcPts val="800"/>
              </a:spcAft>
            </a:pPr>
            <a:r>
              <a:rPr lang="es-BO" dirty="0">
                <a:latin typeface="Times New Roman" panose="02020603050405020304" pitchFamily="18" charset="0"/>
                <a:ea typeface="Calibri" panose="020F0502020204030204" pitchFamily="34" charset="0"/>
                <a:cs typeface="Times New Roman" panose="02020603050405020304" pitchFamily="18" charset="0"/>
              </a:rPr>
              <a:t>En 1913 vuelve al Colegio Seminario para continuar con los estudios </a:t>
            </a:r>
            <a:r>
              <a:rPr lang="es-BO" dirty="0" smtClean="0">
                <a:latin typeface="Times New Roman" panose="02020603050405020304" pitchFamily="18" charset="0"/>
                <a:ea typeface="Calibri" panose="020F0502020204030204" pitchFamily="34" charset="0"/>
                <a:cs typeface="Times New Roman" panose="02020603050405020304" pitchFamily="18" charset="0"/>
              </a:rPr>
              <a:t>sacerdotales</a:t>
            </a:r>
            <a:r>
              <a:rPr lang="es-BO" dirty="0">
                <a:latin typeface="Times New Roman" panose="02020603050405020304" pitchFamily="18" charset="0"/>
                <a:ea typeface="Calibri" panose="020F0502020204030204" pitchFamily="34" charset="0"/>
                <a:cs typeface="Times New Roman" panose="02020603050405020304" pitchFamily="18" charset="0"/>
              </a:rPr>
              <a:t> </a:t>
            </a:r>
            <a:r>
              <a:rPr lang="es-BO" dirty="0" smtClean="0">
                <a:latin typeface="Times New Roman" panose="02020603050405020304" pitchFamily="18" charset="0"/>
                <a:ea typeface="Calibri" panose="020F0502020204030204" pitchFamily="34" charset="0"/>
                <a:cs typeface="Times New Roman" panose="02020603050405020304" pitchFamily="18" charset="0"/>
              </a:rPr>
              <a:t>y el </a:t>
            </a:r>
            <a:r>
              <a:rPr lang="es-BO" dirty="0">
                <a:latin typeface="Times New Roman" panose="02020603050405020304" pitchFamily="18" charset="0"/>
                <a:ea typeface="Calibri" panose="020F0502020204030204" pitchFamily="34" charset="0"/>
                <a:cs typeface="Times New Roman" panose="02020603050405020304" pitchFamily="18" charset="0"/>
              </a:rPr>
              <a:t>29 de abril de 1920 fue ordenado sacerdote a sus 28 años de </a:t>
            </a:r>
            <a:r>
              <a:rPr lang="es-BO" dirty="0" smtClean="0">
                <a:latin typeface="Times New Roman" panose="02020603050405020304" pitchFamily="18" charset="0"/>
                <a:ea typeface="Calibri" panose="020F0502020204030204" pitchFamily="34" charset="0"/>
                <a:cs typeface="Times New Roman" panose="02020603050405020304" pitchFamily="18" charset="0"/>
              </a:rPr>
              <a:t>edad. </a:t>
            </a:r>
            <a:r>
              <a:rPr lang="es-BO" dirty="0">
                <a:latin typeface="Times New Roman" panose="02020603050405020304" pitchFamily="18" charset="0"/>
                <a:ea typeface="Calibri" panose="020F0502020204030204" pitchFamily="34" charset="0"/>
                <a:cs typeface="Times New Roman" panose="02020603050405020304" pitchFamily="18" charset="0"/>
              </a:rPr>
              <a:t>F</a:t>
            </a:r>
            <a:r>
              <a:rPr lang="es-BO" dirty="0" smtClean="0">
                <a:latin typeface="Times New Roman" panose="02020603050405020304" pitchFamily="18" charset="0"/>
                <a:ea typeface="Calibri" panose="020F0502020204030204" pitchFamily="34" charset="0"/>
                <a:cs typeface="Times New Roman" panose="02020603050405020304" pitchFamily="18" charset="0"/>
              </a:rPr>
              <a:t>ue </a:t>
            </a:r>
            <a:r>
              <a:rPr lang="es-BO" dirty="0">
                <a:latin typeface="Times New Roman" panose="02020603050405020304" pitchFamily="18" charset="0"/>
                <a:ea typeface="Calibri" panose="020F0502020204030204" pitchFamily="34" charset="0"/>
                <a:cs typeface="Times New Roman" panose="02020603050405020304" pitchFamily="18" charset="0"/>
              </a:rPr>
              <a:t>enviado como teniente de cura a la parroquia </a:t>
            </a:r>
            <a:r>
              <a:rPr lang="es-BO" dirty="0" smtClean="0">
                <a:latin typeface="Times New Roman" panose="02020603050405020304" pitchFamily="18" charset="0"/>
                <a:ea typeface="Calibri" panose="020F0502020204030204" pitchFamily="34" charset="0"/>
                <a:cs typeface="Times New Roman" panose="02020603050405020304" pitchFamily="18" charset="0"/>
              </a:rPr>
              <a:t>Dulce </a:t>
            </a:r>
            <a:r>
              <a:rPr lang="es-BO" dirty="0">
                <a:latin typeface="Times New Roman" panose="02020603050405020304" pitchFamily="18" charset="0"/>
                <a:ea typeface="Calibri" panose="020F0502020204030204" pitchFamily="34" charset="0"/>
                <a:cs typeface="Times New Roman" panose="02020603050405020304" pitchFamily="18" charset="0"/>
              </a:rPr>
              <a:t>Nombre de Jesús, de </a:t>
            </a:r>
            <a:r>
              <a:rPr lang="es-BO" dirty="0" smtClean="0">
                <a:latin typeface="Times New Roman" panose="02020603050405020304" pitchFamily="18" charset="0"/>
                <a:ea typeface="Calibri" panose="020F0502020204030204" pitchFamily="34" charset="0"/>
                <a:cs typeface="Times New Roman" panose="02020603050405020304" pitchFamily="18" charset="0"/>
              </a:rPr>
              <a:t>Vallegrande</a:t>
            </a:r>
            <a:r>
              <a:rPr lang="es-BO" dirty="0">
                <a:latin typeface="Times New Roman" panose="02020603050405020304" pitchFamily="18" charset="0"/>
                <a:ea typeface="Calibri" panose="020F0502020204030204" pitchFamily="34" charset="0"/>
                <a:cs typeface="Times New Roman" panose="02020603050405020304" pitchFamily="18" charset="0"/>
              </a:rPr>
              <a:t>, que tenía como </a:t>
            </a:r>
            <a:r>
              <a:rPr lang="es-BO" dirty="0" smtClean="0">
                <a:latin typeface="Times New Roman" panose="02020603050405020304" pitchFamily="18" charset="0"/>
                <a:ea typeface="Calibri" panose="020F0502020204030204" pitchFamily="34" charset="0"/>
                <a:cs typeface="Times New Roman" panose="02020603050405020304" pitchFamily="18" charset="0"/>
              </a:rPr>
              <a:t>párroco al </a:t>
            </a:r>
            <a:r>
              <a:rPr lang="es-BO" dirty="0">
                <a:latin typeface="Times New Roman" panose="02020603050405020304" pitchFamily="18" charset="0"/>
                <a:ea typeface="Calibri" panose="020F0502020204030204" pitchFamily="34" charset="0"/>
                <a:cs typeface="Times New Roman" panose="02020603050405020304" pitchFamily="18" charset="0"/>
              </a:rPr>
              <a:t>sacerdote Víctor Rueda Rosado (1878 - 1943). </a:t>
            </a:r>
            <a:r>
              <a:rPr lang="es-BO" dirty="0" smtClean="0">
                <a:latin typeface="Times New Roman" panose="02020603050405020304" pitchFamily="18" charset="0"/>
                <a:ea typeface="Calibri" panose="020F0502020204030204" pitchFamily="34" charset="0"/>
                <a:cs typeface="Times New Roman" panose="02020603050405020304" pitchFamily="18" charset="0"/>
              </a:rPr>
              <a:t>Allí </a:t>
            </a:r>
            <a:r>
              <a:rPr lang="es-BO" dirty="0">
                <a:latin typeface="Times New Roman" panose="02020603050405020304" pitchFamily="18" charset="0"/>
                <a:ea typeface="Calibri" panose="020F0502020204030204" pitchFamily="34" charset="0"/>
                <a:cs typeface="Times New Roman" panose="02020603050405020304" pitchFamily="18" charset="0"/>
              </a:rPr>
              <a:t>trabajó </a:t>
            </a:r>
            <a:r>
              <a:rPr lang="es-BO" dirty="0" smtClean="0">
                <a:latin typeface="Times New Roman" panose="02020603050405020304" pitchFamily="18" charset="0"/>
                <a:ea typeface="Calibri" panose="020F0502020204030204" pitchFamily="34" charset="0"/>
                <a:cs typeface="Times New Roman" panose="02020603050405020304" pitchFamily="18" charset="0"/>
              </a:rPr>
              <a:t>hasta </a:t>
            </a:r>
            <a:r>
              <a:rPr lang="es-BO" dirty="0">
                <a:latin typeface="Times New Roman" panose="02020603050405020304" pitchFamily="18" charset="0"/>
                <a:ea typeface="Calibri" panose="020F0502020204030204" pitchFamily="34" charset="0"/>
                <a:cs typeface="Times New Roman" panose="02020603050405020304" pitchFamily="18" charset="0"/>
              </a:rPr>
              <a:t>mayo de 1923, cuando fue nombrado vice-párroco de </a:t>
            </a:r>
            <a:r>
              <a:rPr lang="es-BO" dirty="0" smtClean="0">
                <a:latin typeface="Times New Roman" panose="02020603050405020304" pitchFamily="18" charset="0"/>
                <a:ea typeface="Calibri" panose="020F0502020204030204" pitchFamily="34" charset="0"/>
                <a:cs typeface="Times New Roman" panose="02020603050405020304" pitchFamily="18" charset="0"/>
              </a:rPr>
              <a:t>El </a:t>
            </a:r>
            <a:r>
              <a:rPr lang="es-BO" dirty="0">
                <a:latin typeface="Times New Roman" panose="02020603050405020304" pitchFamily="18" charset="0"/>
                <a:ea typeface="Calibri" panose="020F0502020204030204" pitchFamily="34" charset="0"/>
                <a:cs typeface="Times New Roman" panose="02020603050405020304" pitchFamily="18" charset="0"/>
              </a:rPr>
              <a:t>Carmen de Postrervalle, su pueblo natal, donde trabajó desde el 20 de mayo de </a:t>
            </a:r>
            <a:r>
              <a:rPr lang="es-BO" dirty="0" smtClean="0">
                <a:latin typeface="Times New Roman" panose="02020603050405020304" pitchFamily="18" charset="0"/>
                <a:ea typeface="Calibri" panose="020F0502020204030204" pitchFamily="34" charset="0"/>
                <a:cs typeface="Times New Roman" panose="02020603050405020304" pitchFamily="18" charset="0"/>
              </a:rPr>
              <a:t>1923 hasta 1934, con un breve intervalo de mes y medio en 1929, en el que trabajó en Comarapa.</a:t>
            </a:r>
            <a:endParaRPr lang="es-AR"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5047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lstStyle/>
          <a:p>
            <a:pPr algn="just">
              <a:lnSpc>
                <a:spcPct val="150000"/>
              </a:lnSpc>
            </a:pPr>
            <a:r>
              <a:rPr lang="es-BO" dirty="0">
                <a:latin typeface="Times New Roman" panose="02020603050405020304" pitchFamily="18" charset="0"/>
                <a:ea typeface="Calibri" panose="020F0502020204030204" pitchFamily="34" charset="0"/>
              </a:rPr>
              <a:t>En marzo de 1933, en plena guerra del Chaco, desde el Ministerio de Relaciones </a:t>
            </a:r>
            <a:r>
              <a:rPr lang="es-BO" dirty="0" smtClean="0">
                <a:latin typeface="Times New Roman" panose="02020603050405020304" pitchFamily="18" charset="0"/>
                <a:ea typeface="Calibri" panose="020F0502020204030204" pitchFamily="34" charset="0"/>
              </a:rPr>
              <a:t>Exteriores, </a:t>
            </a:r>
            <a:r>
              <a:rPr lang="es-BO" dirty="0">
                <a:latin typeface="Times New Roman" panose="02020603050405020304" pitchFamily="18" charset="0"/>
                <a:ea typeface="Calibri" panose="020F0502020204030204" pitchFamily="34" charset="0"/>
              </a:rPr>
              <a:t>se pide </a:t>
            </a:r>
            <a:r>
              <a:rPr lang="es-BO" dirty="0" smtClean="0">
                <a:latin typeface="Times New Roman" panose="02020603050405020304" pitchFamily="18" charset="0"/>
                <a:ea typeface="Calibri" panose="020F0502020204030204" pitchFamily="34" charset="0"/>
              </a:rPr>
              <a:t>a Melgar que </a:t>
            </a:r>
            <a:r>
              <a:rPr lang="es-BO" dirty="0">
                <a:latin typeface="Times New Roman" panose="02020603050405020304" pitchFamily="18" charset="0"/>
                <a:ea typeface="Calibri" panose="020F0502020204030204" pitchFamily="34" charset="0"/>
              </a:rPr>
              <a:t>investigue en los archivos eclesiales cruceños y encuentre datos en los archivos, que aporten a demostrar los derechos legítimos de Bolivia en el Chaco Boreal disputado con el </a:t>
            </a:r>
            <a:r>
              <a:rPr lang="es-BO" dirty="0" smtClean="0">
                <a:latin typeface="Times New Roman" panose="02020603050405020304" pitchFamily="18" charset="0"/>
                <a:ea typeface="Calibri" panose="020F0502020204030204" pitchFamily="34" charset="0"/>
              </a:rPr>
              <a:t>Paraguay.</a:t>
            </a:r>
            <a:endParaRPr lang="es-AR" dirty="0"/>
          </a:p>
        </p:txBody>
      </p:sp>
    </p:spTree>
    <p:extLst>
      <p:ext uri="{BB962C8B-B14F-4D97-AF65-F5344CB8AC3E}">
        <p14:creationId xmlns:p14="http://schemas.microsoft.com/office/powerpoint/2010/main" val="214454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normAutofit lnSpcReduction="10000"/>
          </a:bodyPr>
          <a:lstStyle/>
          <a:p>
            <a:pPr algn="just">
              <a:lnSpc>
                <a:spcPct val="150000"/>
              </a:lnSpc>
            </a:pPr>
            <a:r>
              <a:rPr lang="es-BO" dirty="0" smtClean="0">
                <a:latin typeface="Times New Roman" panose="02020603050405020304" pitchFamily="18" charset="0"/>
                <a:ea typeface="Calibri" panose="020F0502020204030204" pitchFamily="34" charset="0"/>
              </a:rPr>
              <a:t>Melgar </a:t>
            </a:r>
            <a:r>
              <a:rPr lang="es-BO" dirty="0">
                <a:latin typeface="Times New Roman" panose="02020603050405020304" pitchFamily="18" charset="0"/>
                <a:ea typeface="Calibri" panose="020F0502020204030204" pitchFamily="34" charset="0"/>
              </a:rPr>
              <a:t>estaba obligado a consultar a su </a:t>
            </a:r>
            <a:r>
              <a:rPr lang="es-BO" dirty="0" smtClean="0">
                <a:latin typeface="Times New Roman" panose="02020603050405020304" pitchFamily="18" charset="0"/>
                <a:ea typeface="Calibri" panose="020F0502020204030204" pitchFamily="34" charset="0"/>
              </a:rPr>
              <a:t>Obispo </a:t>
            </a:r>
            <a:r>
              <a:rPr lang="es-BO" dirty="0">
                <a:latin typeface="Times New Roman" panose="02020603050405020304" pitchFamily="18" charset="0"/>
                <a:ea typeface="Calibri" panose="020F0502020204030204" pitchFamily="34" charset="0"/>
              </a:rPr>
              <a:t>y solicitar la respectiva autorización para realizar el </a:t>
            </a:r>
            <a:r>
              <a:rPr lang="es-BO" dirty="0" smtClean="0">
                <a:latin typeface="Times New Roman" panose="02020603050405020304" pitchFamily="18" charset="0"/>
                <a:ea typeface="Calibri" panose="020F0502020204030204" pitchFamily="34" charset="0"/>
              </a:rPr>
              <a:t>viaje. </a:t>
            </a:r>
            <a:r>
              <a:rPr lang="es-BO" dirty="0">
                <a:latin typeface="Times New Roman" panose="02020603050405020304" pitchFamily="18" charset="0"/>
                <a:ea typeface="Calibri" panose="020F0502020204030204" pitchFamily="34" charset="0"/>
              </a:rPr>
              <a:t>Autorizado por el Obispo </a:t>
            </a:r>
            <a:r>
              <a:rPr lang="es-BO" dirty="0" smtClean="0">
                <a:latin typeface="Times New Roman" panose="02020603050405020304" pitchFamily="18" charset="0"/>
                <a:ea typeface="Calibri" panose="020F0502020204030204" pitchFamily="34" charset="0"/>
              </a:rPr>
              <a:t>Daniel </a:t>
            </a:r>
            <a:r>
              <a:rPr lang="es-BO" dirty="0">
                <a:latin typeface="Times New Roman" panose="02020603050405020304" pitchFamily="18" charset="0"/>
                <a:ea typeface="Calibri" panose="020F0502020204030204" pitchFamily="34" charset="0"/>
              </a:rPr>
              <a:t>Rivero (1876 </a:t>
            </a:r>
            <a:r>
              <a:rPr lang="es-BO" dirty="0" smtClean="0">
                <a:latin typeface="Times New Roman" panose="02020603050405020304" pitchFamily="18" charset="0"/>
                <a:ea typeface="Calibri" panose="020F0502020204030204" pitchFamily="34" charset="0"/>
              </a:rPr>
              <a:t>- 1960), </a:t>
            </a:r>
            <a:r>
              <a:rPr lang="es-BO" dirty="0">
                <a:latin typeface="Times New Roman" panose="02020603050405020304" pitchFamily="18" charset="0"/>
                <a:ea typeface="Calibri" panose="020F0502020204030204" pitchFamily="34" charset="0"/>
              </a:rPr>
              <a:t>Melgar emprende el viaje a la capital cruceña para iniciar sus investigaciones con sus propios recursos, al igual que todas sus investigaciones y gastos, incluidos los gastos de envío de sus resultados a la Cancillería y el franqueo postal, que fueron sufragados </a:t>
            </a:r>
            <a:r>
              <a:rPr lang="es-BO" dirty="0" smtClean="0">
                <a:latin typeface="Times New Roman" panose="02020603050405020304" pitchFamily="18" charset="0"/>
                <a:ea typeface="Calibri" panose="020F0502020204030204" pitchFamily="34" charset="0"/>
              </a:rPr>
              <a:t>por </a:t>
            </a:r>
            <a:r>
              <a:rPr lang="es-BO" dirty="0">
                <a:latin typeface="Times New Roman" panose="02020603050405020304" pitchFamily="18" charset="0"/>
                <a:ea typeface="Calibri" panose="020F0502020204030204" pitchFamily="34" charset="0"/>
              </a:rPr>
              <a:t>su propio </a:t>
            </a:r>
            <a:r>
              <a:rPr lang="es-BO" dirty="0" smtClean="0">
                <a:latin typeface="Times New Roman" panose="02020603050405020304" pitchFamily="18" charset="0"/>
                <a:ea typeface="Calibri" panose="020F0502020204030204" pitchFamily="34" charset="0"/>
              </a:rPr>
              <a:t>bolsillo.</a:t>
            </a:r>
            <a:endParaRPr lang="es-AR" dirty="0"/>
          </a:p>
        </p:txBody>
      </p:sp>
    </p:spTree>
    <p:extLst>
      <p:ext uri="{BB962C8B-B14F-4D97-AF65-F5344CB8AC3E}">
        <p14:creationId xmlns:p14="http://schemas.microsoft.com/office/powerpoint/2010/main" val="4281103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lstStyle/>
          <a:p>
            <a:pPr algn="just">
              <a:lnSpc>
                <a:spcPct val="150000"/>
              </a:lnSpc>
            </a:pPr>
            <a:r>
              <a:rPr lang="es-BO" dirty="0">
                <a:latin typeface="Times New Roman" panose="02020603050405020304" pitchFamily="18" charset="0"/>
                <a:ea typeface="Calibri" panose="020F0502020204030204" pitchFamily="34" charset="0"/>
              </a:rPr>
              <a:t>M</a:t>
            </a:r>
            <a:r>
              <a:rPr lang="es-BO" dirty="0" smtClean="0">
                <a:latin typeface="Times New Roman" panose="02020603050405020304" pitchFamily="18" charset="0"/>
                <a:ea typeface="Calibri" panose="020F0502020204030204" pitchFamily="34" charset="0"/>
              </a:rPr>
              <a:t>onseñor </a:t>
            </a:r>
            <a:r>
              <a:rPr lang="es-BO" dirty="0">
                <a:latin typeface="Times New Roman" panose="02020603050405020304" pitchFamily="18" charset="0"/>
                <a:ea typeface="Calibri" panose="020F0502020204030204" pitchFamily="34" charset="0"/>
              </a:rPr>
              <a:t>Rivero lo nombró canónigo subdiaconal del coro catedralicio cruceño el 2 de julio de </a:t>
            </a:r>
            <a:r>
              <a:rPr lang="es-BO" dirty="0" smtClean="0">
                <a:latin typeface="Times New Roman" panose="02020603050405020304" pitchFamily="18" charset="0"/>
                <a:ea typeface="Calibri" panose="020F0502020204030204" pitchFamily="34" charset="0"/>
              </a:rPr>
              <a:t>1934 y párroco de San Roque.</a:t>
            </a:r>
          </a:p>
          <a:p>
            <a:pPr algn="just">
              <a:lnSpc>
                <a:spcPct val="150000"/>
              </a:lnSpc>
            </a:pPr>
            <a:r>
              <a:rPr lang="es-BO" dirty="0" smtClean="0">
                <a:latin typeface="Times New Roman" panose="02020603050405020304" pitchFamily="18" charset="0"/>
                <a:ea typeface="Calibri" panose="020F0502020204030204" pitchFamily="34" charset="0"/>
              </a:rPr>
              <a:t>En la </a:t>
            </a:r>
            <a:r>
              <a:rPr lang="es-BO" dirty="0">
                <a:latin typeface="Times New Roman" panose="02020603050405020304" pitchFamily="18" charset="0"/>
                <a:ea typeface="Calibri" panose="020F0502020204030204" pitchFamily="34" charset="0"/>
              </a:rPr>
              <a:t>capital cruceña, fundó l</a:t>
            </a:r>
            <a:r>
              <a:rPr lang="es-BO" dirty="0" smtClean="0">
                <a:latin typeface="Times New Roman" panose="02020603050405020304" pitchFamily="18" charset="0"/>
                <a:ea typeface="Calibri" panose="020F0502020204030204" pitchFamily="34" charset="0"/>
              </a:rPr>
              <a:t>a </a:t>
            </a:r>
            <a:r>
              <a:rPr lang="es-BO" dirty="0">
                <a:latin typeface="Times New Roman" panose="02020603050405020304" pitchFamily="18" charset="0"/>
                <a:ea typeface="Calibri" panose="020F0502020204030204" pitchFamily="34" charset="0"/>
              </a:rPr>
              <a:t>revista </a:t>
            </a:r>
            <a:r>
              <a:rPr lang="es-BO" i="1" dirty="0" smtClean="0">
                <a:latin typeface="Times New Roman" panose="02020603050405020304" pitchFamily="18" charset="0"/>
                <a:ea typeface="Calibri" panose="020F0502020204030204" pitchFamily="34" charset="0"/>
              </a:rPr>
              <a:t>El </a:t>
            </a:r>
            <a:r>
              <a:rPr lang="es-BO" i="1" dirty="0">
                <a:latin typeface="Times New Roman" panose="02020603050405020304" pitchFamily="18" charset="0"/>
                <a:ea typeface="Calibri" panose="020F0502020204030204" pitchFamily="34" charset="0"/>
              </a:rPr>
              <a:t>Archivo</a:t>
            </a:r>
            <a:r>
              <a:rPr lang="es-BO" dirty="0">
                <a:latin typeface="Times New Roman" panose="02020603050405020304" pitchFamily="18" charset="0"/>
                <a:ea typeface="Calibri" panose="020F0502020204030204" pitchFamily="34" charset="0"/>
              </a:rPr>
              <a:t> y contenía datos históricos, genealógicos, demográficos, eclesiásticos, estadísticos, biográficos y literarios. El primer número salió en febrero de 1936 y el octavo y último salió en septiembre de </a:t>
            </a:r>
            <a:r>
              <a:rPr lang="es-BO" dirty="0" smtClean="0">
                <a:latin typeface="Times New Roman" panose="02020603050405020304" pitchFamily="18" charset="0"/>
                <a:ea typeface="Calibri" panose="020F0502020204030204" pitchFamily="34" charset="0"/>
              </a:rPr>
              <a:t>1937.</a:t>
            </a:r>
            <a:endParaRPr lang="es-AR" dirty="0"/>
          </a:p>
        </p:txBody>
      </p:sp>
    </p:spTree>
    <p:extLst>
      <p:ext uri="{BB962C8B-B14F-4D97-AF65-F5344CB8AC3E}">
        <p14:creationId xmlns:p14="http://schemas.microsoft.com/office/powerpoint/2010/main" val="174654953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TotalTime>
  <Words>1403</Words>
  <Application>Microsoft Office PowerPoint</Application>
  <PresentationFormat>Panorámica</PresentationFormat>
  <Paragraphs>45</Paragraphs>
  <Slides>21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21</vt:i4>
      </vt:variant>
    </vt:vector>
  </HeadingPairs>
  <TitlesOfParts>
    <vt:vector size="26" baseType="lpstr">
      <vt:lpstr>Arial</vt:lpstr>
      <vt:lpstr>Calibri</vt:lpstr>
      <vt:lpstr>Calibri Light</vt:lpstr>
      <vt:lpstr>Times New Roman</vt:lpstr>
      <vt:lpstr>Tema de Office</vt:lpstr>
      <vt:lpstr>Adrián Melgar i Montaño: un ratón de biblioteca</vt:lpstr>
      <vt:lpstr>OBJETIVOS</vt:lpstr>
      <vt:lpstr>INTRODUCCIÓN</vt:lpstr>
      <vt:lpstr>Orígenes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Trabajos escritos</vt:lpstr>
      <vt:lpstr>Presentación de PowerPoint</vt:lpstr>
      <vt:lpstr>Presentación de PowerPoint</vt:lpstr>
      <vt:lpstr>CONCLUSIONES Y RECOMENDACIONES</vt:lpstr>
      <vt:lpstr>Adrián Melgar Montaño</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Adrián Melgar i Montaño: un ratón de biblioteca</dc:title>
  <dc:creator>Mariel</dc:creator>
  <cp:lastModifiedBy>Mariel</cp:lastModifiedBy>
  <cp:revision>14</cp:revision>
  <dcterms:created xsi:type="dcterms:W3CDTF">2019-09-17T02:39:52Z</dcterms:created>
  <dcterms:modified xsi:type="dcterms:W3CDTF">2019-09-18T06:16:19Z</dcterms:modified>
</cp:coreProperties>
</file>