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8"/>
  </p:notesMasterIdLst>
  <p:handoutMasterIdLst>
    <p:handoutMasterId r:id="rId39"/>
  </p:handoutMasterIdLst>
  <p:sldIdLst>
    <p:sldId id="336" r:id="rId2"/>
    <p:sldId id="319" r:id="rId3"/>
    <p:sldId id="345" r:id="rId4"/>
    <p:sldId id="350" r:id="rId5"/>
    <p:sldId id="321" r:id="rId6"/>
    <p:sldId id="340" r:id="rId7"/>
    <p:sldId id="339" r:id="rId8"/>
    <p:sldId id="322" r:id="rId9"/>
    <p:sldId id="323" r:id="rId10"/>
    <p:sldId id="324" r:id="rId11"/>
    <p:sldId id="325" r:id="rId12"/>
    <p:sldId id="326" r:id="rId13"/>
    <p:sldId id="327" r:id="rId14"/>
    <p:sldId id="360" r:id="rId15"/>
    <p:sldId id="361" r:id="rId16"/>
    <p:sldId id="362" r:id="rId17"/>
    <p:sldId id="328" r:id="rId18"/>
    <p:sldId id="355" r:id="rId19"/>
    <p:sldId id="329" r:id="rId20"/>
    <p:sldId id="330" r:id="rId21"/>
    <p:sldId id="358" r:id="rId22"/>
    <p:sldId id="363" r:id="rId23"/>
    <p:sldId id="354" r:id="rId24"/>
    <p:sldId id="331" r:id="rId25"/>
    <p:sldId id="352" r:id="rId26"/>
    <p:sldId id="353" r:id="rId27"/>
    <p:sldId id="332" r:id="rId28"/>
    <p:sldId id="348" r:id="rId29"/>
    <p:sldId id="351" r:id="rId30"/>
    <p:sldId id="364" r:id="rId31"/>
    <p:sldId id="356" r:id="rId32"/>
    <p:sldId id="365" r:id="rId33"/>
    <p:sldId id="343" r:id="rId34"/>
    <p:sldId id="357" r:id="rId35"/>
    <p:sldId id="338" r:id="rId36"/>
    <p:sldId id="265" r:id="rId37"/>
  </p:sldIdLst>
  <p:sldSz cx="9144000" cy="6858000" type="screen4x3"/>
  <p:notesSz cx="6858000" cy="9945688"/>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266" autoAdjust="0"/>
  </p:normalViewPr>
  <p:slideViewPr>
    <p:cSldViewPr>
      <p:cViewPr varScale="1">
        <p:scale>
          <a:sx n="73" d="100"/>
          <a:sy n="73" d="100"/>
        </p:scale>
        <p:origin x="-1068"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97284"/>
          </a:xfrm>
          <a:prstGeom prst="rect">
            <a:avLst/>
          </a:prstGeom>
        </p:spPr>
        <p:txBody>
          <a:bodyPr vert="horz" lIns="91440" tIns="45720" rIns="91440" bIns="45720" rtlCol="0"/>
          <a:lstStyle>
            <a:lvl1pPr algn="r">
              <a:defRPr sz="1200"/>
            </a:lvl1pPr>
          </a:lstStyle>
          <a:p>
            <a:fld id="{F9DFF0C6-3D10-4B99-AD9C-07D7F1581228}" type="datetimeFigureOut">
              <a:rPr lang="es-ES" smtClean="0"/>
              <a:t>11/09/2019</a:t>
            </a:fld>
            <a:endParaRPr lang="es-ES"/>
          </a:p>
        </p:txBody>
      </p:sp>
      <p:sp>
        <p:nvSpPr>
          <p:cNvPr id="4" name="3 Marcador de pie de página"/>
          <p:cNvSpPr>
            <a:spLocks noGrp="1"/>
          </p:cNvSpPr>
          <p:nvPr>
            <p:ph type="ftr" sz="quarter" idx="2"/>
          </p:nvPr>
        </p:nvSpPr>
        <p:spPr>
          <a:xfrm>
            <a:off x="0" y="9446678"/>
            <a:ext cx="2971800" cy="497284"/>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9446678"/>
            <a:ext cx="2971800" cy="497284"/>
          </a:xfrm>
          <a:prstGeom prst="rect">
            <a:avLst/>
          </a:prstGeom>
        </p:spPr>
        <p:txBody>
          <a:bodyPr vert="horz" lIns="91440" tIns="45720" rIns="91440" bIns="45720" rtlCol="0" anchor="b"/>
          <a:lstStyle>
            <a:lvl1pPr algn="r">
              <a:defRPr sz="1200"/>
            </a:lvl1pPr>
          </a:lstStyle>
          <a:p>
            <a:fld id="{2F6759CF-CF75-4CA1-9D9A-178407F5BA52}" type="slidenum">
              <a:rPr lang="es-ES" smtClean="0"/>
              <a:t>‹Nº›</a:t>
            </a:fld>
            <a:endParaRPr lang="es-ES"/>
          </a:p>
        </p:txBody>
      </p:sp>
    </p:spTree>
    <p:extLst>
      <p:ext uri="{BB962C8B-B14F-4D97-AF65-F5344CB8AC3E}">
        <p14:creationId xmlns:p14="http://schemas.microsoft.com/office/powerpoint/2010/main" val="7565479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97284"/>
          </a:xfrm>
          <a:prstGeom prst="rect">
            <a:avLst/>
          </a:prstGeom>
        </p:spPr>
        <p:txBody>
          <a:bodyPr vert="horz" lIns="91440" tIns="45720" rIns="91440" bIns="45720" rtlCol="0"/>
          <a:lstStyle>
            <a:lvl1pPr algn="r">
              <a:defRPr sz="1200"/>
            </a:lvl1pPr>
          </a:lstStyle>
          <a:p>
            <a:fld id="{009CFA47-6517-4A0B-B382-402A63685EEA}" type="datetimeFigureOut">
              <a:rPr lang="es-ES" smtClean="0"/>
              <a:t>11/09/2019</a:t>
            </a:fld>
            <a:endParaRPr lang="es-ES"/>
          </a:p>
        </p:txBody>
      </p:sp>
      <p:sp>
        <p:nvSpPr>
          <p:cNvPr id="4" name="3 Marcador de imagen de diapositiva"/>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724202"/>
            <a:ext cx="5486400" cy="447556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9446678"/>
            <a:ext cx="2971800" cy="497284"/>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9446678"/>
            <a:ext cx="2971800" cy="497284"/>
          </a:xfrm>
          <a:prstGeom prst="rect">
            <a:avLst/>
          </a:prstGeom>
        </p:spPr>
        <p:txBody>
          <a:bodyPr vert="horz" lIns="91440" tIns="45720" rIns="91440" bIns="45720" rtlCol="0" anchor="b"/>
          <a:lstStyle>
            <a:lvl1pPr algn="r">
              <a:defRPr sz="1200"/>
            </a:lvl1pPr>
          </a:lstStyle>
          <a:p>
            <a:fld id="{6DCDA15F-00E0-4ACC-948E-C87CAE759C46}" type="slidenum">
              <a:rPr lang="es-ES" smtClean="0"/>
              <a:t>‹Nº›</a:t>
            </a:fld>
            <a:endParaRPr lang="es-ES"/>
          </a:p>
        </p:txBody>
      </p:sp>
    </p:spTree>
    <p:extLst>
      <p:ext uri="{BB962C8B-B14F-4D97-AF65-F5344CB8AC3E}">
        <p14:creationId xmlns:p14="http://schemas.microsoft.com/office/powerpoint/2010/main" val="631353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3A8D45C1-1C3B-488D-B3BB-A94A7A470C2B}" type="datetimeFigureOut">
              <a:rPr lang="es-ES" smtClean="0"/>
              <a:t>11/09/2019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012B5EF-4C04-4722-8424-DD7A12FBADC9}" type="slidenum">
              <a:rPr lang="es-ES" smtClean="0"/>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3A8D45C1-1C3B-488D-B3BB-A94A7A470C2B}" type="datetimeFigureOut">
              <a:rPr lang="es-ES" smtClean="0"/>
              <a:t>11/09/2019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012B5EF-4C04-4722-8424-DD7A12FBADC9}"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3A8D45C1-1C3B-488D-B3BB-A94A7A470C2B}" type="datetimeFigureOut">
              <a:rPr lang="es-ES" smtClean="0"/>
              <a:t>11/09/2019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012B5EF-4C04-4722-8424-DD7A12FBADC9}" type="slidenum">
              <a:rPr lang="es-ES" smtClean="0"/>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3A8D45C1-1C3B-488D-B3BB-A94A7A470C2B}" type="datetimeFigureOut">
              <a:rPr lang="es-ES" smtClean="0"/>
              <a:t>11/09/2019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012B5EF-4C04-4722-8424-DD7A12FBADC9}" type="slidenum">
              <a:rPr lang="es-ES" smtClean="0"/>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S" smtClean="0"/>
              <a:t>Haga clic para modificar el estilo de título del patrón</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s-ES" smtClean="0"/>
              <a:t>Haga clic para modificar el estilo de texto del patrón</a:t>
            </a:r>
          </a:p>
        </p:txBody>
      </p:sp>
      <p:sp>
        <p:nvSpPr>
          <p:cNvPr id="4" name="Date Placeholder 3"/>
          <p:cNvSpPr>
            <a:spLocks noGrp="1"/>
          </p:cNvSpPr>
          <p:nvPr>
            <p:ph type="dt" sz="half" idx="10"/>
          </p:nvPr>
        </p:nvSpPr>
        <p:spPr/>
        <p:txBody>
          <a:bodyPr/>
          <a:lstStyle/>
          <a:p>
            <a:fld id="{3A8D45C1-1C3B-488D-B3BB-A94A7A470C2B}" type="datetimeFigureOut">
              <a:rPr lang="es-ES" smtClean="0"/>
              <a:t>11/09/2019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012B5EF-4C04-4722-8424-DD7A12FBADC9}" type="slidenum">
              <a:rPr lang="es-ES" smtClean="0"/>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3A8D45C1-1C3B-488D-B3BB-A94A7A470C2B}" type="datetimeFigureOut">
              <a:rPr lang="es-ES" smtClean="0"/>
              <a:t>11/09/2019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012B5EF-4C04-4722-8424-DD7A12FBADC9}" type="slidenum">
              <a:rPr lang="es-ES" smtClean="0"/>
              <a:t>‹Nº›</a:t>
            </a:fld>
            <a:endParaRPr lang="es-ES"/>
          </a:p>
        </p:txBody>
      </p:sp>
      <p:sp>
        <p:nvSpPr>
          <p:cNvPr id="8" name="Title 7"/>
          <p:cNvSpPr>
            <a:spLocks noGrp="1"/>
          </p:cNvSpPr>
          <p:nvPr>
            <p:ph type="title"/>
          </p:nvPr>
        </p:nvSpPr>
        <p:spPr/>
        <p:txBody>
          <a:bodyPr/>
          <a:lstStyle/>
          <a:p>
            <a:r>
              <a:rPr lang="es-ES" smtClean="0"/>
              <a:t>Haga clic para modificar el estilo de título del patrón</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s-ES" smtClean="0"/>
              <a:t>Haga clic para modificar el estilo de texto del patrón</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s-ES" smtClean="0"/>
              <a:t>Haga clic para modificar el estilo de texto del patrón</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3A8D45C1-1C3B-488D-B3BB-A94A7A470C2B}" type="datetimeFigureOut">
              <a:rPr lang="es-ES" smtClean="0"/>
              <a:t>11/09/2019</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F012B5EF-4C04-4722-8424-DD7A12FBADC9}" type="slidenum">
              <a:rPr lang="es-ES" smtClean="0"/>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3A8D45C1-1C3B-488D-B3BB-A94A7A470C2B}" type="datetimeFigureOut">
              <a:rPr lang="es-ES" smtClean="0"/>
              <a:t>11/09/2019</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F012B5EF-4C04-4722-8424-DD7A12FBADC9}" type="slidenum">
              <a:rPr lang="es-ES" smtClean="0"/>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8D45C1-1C3B-488D-B3BB-A94A7A470C2B}" type="datetimeFigureOut">
              <a:rPr lang="es-ES" smtClean="0"/>
              <a:t>11/09/2019</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F012B5EF-4C04-4722-8424-DD7A12FBADC9}"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S" smtClean="0"/>
              <a:t>Haga clic para modificar el estilo de título del patrón</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s-ES" smtClean="0"/>
              <a:t>Haga clic para modificar el estilo de texto del patrón</a:t>
            </a:r>
          </a:p>
        </p:txBody>
      </p:sp>
      <p:sp>
        <p:nvSpPr>
          <p:cNvPr id="5" name="Date Placeholder 4"/>
          <p:cNvSpPr>
            <a:spLocks noGrp="1"/>
          </p:cNvSpPr>
          <p:nvPr>
            <p:ph type="dt" sz="half" idx="10"/>
          </p:nvPr>
        </p:nvSpPr>
        <p:spPr/>
        <p:txBody>
          <a:bodyPr/>
          <a:lstStyle/>
          <a:p>
            <a:fld id="{3A8D45C1-1C3B-488D-B3BB-A94A7A470C2B}" type="datetimeFigureOut">
              <a:rPr lang="es-ES" smtClean="0"/>
              <a:t>11/09/2019</a:t>
            </a:fld>
            <a:endParaRPr lang="es-E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s-E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F012B5EF-4C04-4722-8424-DD7A12FBADC9}" type="slidenum">
              <a:rPr lang="es-ES" smtClean="0"/>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s-ES" smtClean="0"/>
              <a:t>Haga clic en el icono para agregar una imagen</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3A8D45C1-1C3B-488D-B3BB-A94A7A470C2B}" type="datetimeFigureOut">
              <a:rPr lang="es-ES" smtClean="0"/>
              <a:t>11/09/2019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012B5EF-4C04-4722-8424-DD7A12FBADC9}" type="slidenum">
              <a:rPr lang="es-ES" smtClean="0"/>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3A8D45C1-1C3B-488D-B3BB-A94A7A470C2B}" type="datetimeFigureOut">
              <a:rPr lang="es-ES" smtClean="0"/>
              <a:t>11/09/2019</a:t>
            </a:fld>
            <a:endParaRPr lang="es-E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s-E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F012B5EF-4C04-4722-8424-DD7A12FBADC9}"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10.png"/><Relationship Id="rId7" Type="http://schemas.openxmlformats.org/officeDocument/2006/relationships/image" Target="../media/image35.pn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e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0.png"/><Relationship Id="rId7" Type="http://schemas.openxmlformats.org/officeDocument/2006/relationships/image" Target="../media/image43.pn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jpe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0.png"/><Relationship Id="rId7" Type="http://schemas.openxmlformats.org/officeDocument/2006/relationships/image" Target="../media/image52.pn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jpe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9.pn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3.jpe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1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0.png"/><Relationship Id="rId7" Type="http://schemas.openxmlformats.org/officeDocument/2006/relationships/image" Target="../media/image67.pn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1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10.png"/><Relationship Id="rId7" Type="http://schemas.openxmlformats.org/officeDocument/2006/relationships/image" Target="../media/image75.pn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10.png"/><Relationship Id="rId7" Type="http://schemas.openxmlformats.org/officeDocument/2006/relationships/image" Target="../media/image81.pn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jpe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jpe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jpe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10.png"/><Relationship Id="rId7" Type="http://schemas.openxmlformats.org/officeDocument/2006/relationships/image" Target="../media/image97.jpe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png"/></Relationships>
</file>

<file path=ppt/slides/_rels/slide2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101.jpeg"/></Relationships>
</file>

<file path=ppt/slides/_rels/slide29.xml.rels><?xml version="1.0" encoding="UTF-8" standalone="yes"?>
<Relationships xmlns="http://schemas.openxmlformats.org/package/2006/relationships"><Relationship Id="rId3" Type="http://schemas.openxmlformats.org/officeDocument/2006/relationships/image" Target="../media/image104.jpe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3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34.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0.png"/><Relationship Id="rId7" Type="http://schemas.openxmlformats.org/officeDocument/2006/relationships/image" Target="../media/image121.pn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 Id="rId9" Type="http://schemas.openxmlformats.org/officeDocument/2006/relationships/image" Target="../media/image123.jpeg"/></Relationships>
</file>

<file path=ppt/slides/_rels/slide3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jpe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5.jpe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0.png"/><Relationship Id="rId7" Type="http://schemas.openxmlformats.org/officeDocument/2006/relationships/image" Target="../media/image29.pn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119566"/>
            <a:ext cx="8712967" cy="6738434"/>
          </a:xfrm>
        </p:spPr>
        <p:txBody>
          <a:body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Señores      </a:t>
            </a:r>
            <a:r>
              <a:rPr lang="es-ES" sz="6000" b="1" cap="none" spc="50" dirty="0">
                <a:ln w="11430"/>
                <a:solidFill>
                  <a:srgbClr val="FF0000"/>
                </a:solidFill>
                <a:effectLst>
                  <a:outerShdw blurRad="76200" dist="50800" dir="5400000" algn="tl" rotWithShape="0">
                    <a:srgbClr val="000000">
                      <a:alpha val="65000"/>
                    </a:srgbClr>
                  </a:outerShdw>
                </a:effectLst>
              </a:rPr>
              <a:t/>
            </a:r>
            <a:br>
              <a:rPr lang="es-ES" sz="6000" b="1" cap="none" spc="50" dirty="0">
                <a:ln w="11430"/>
                <a:solidFill>
                  <a:srgbClr val="FF0000"/>
                </a:solidFill>
                <a:effectLst>
                  <a:outerShdw blurRad="76200" dist="50800" dir="5400000" algn="tl" rotWithShape="0">
                    <a:srgbClr val="000000">
                      <a:alpha val="65000"/>
                    </a:srgbClr>
                  </a:outerShdw>
                </a:effectLst>
              </a:rPr>
            </a:br>
            <a:r>
              <a:rPr lang="es-ES" sz="7200" b="1" cap="none" spc="50" dirty="0">
                <a:ln w="11430"/>
                <a:effectLst>
                  <a:outerShdw blurRad="76200" dist="50800" dir="5400000" algn="tl" rotWithShape="0">
                    <a:srgbClr val="000000">
                      <a:alpha val="65000"/>
                    </a:srgbClr>
                  </a:outerShdw>
                </a:effectLst>
              </a:rPr>
              <a:t>BIENVENIDOS</a:t>
            </a:r>
            <a:r>
              <a:rPr lang="es-ES" sz="7200" b="1" cap="none" spc="50" dirty="0">
                <a:ln w="11430"/>
                <a:solidFill>
                  <a:srgbClr val="FF0000"/>
                </a:solidFill>
                <a:effectLst>
                  <a:outerShdw blurRad="76200" dist="50800" dir="5400000" algn="tl" rotWithShape="0">
                    <a:srgbClr val="000000">
                      <a:alpha val="65000"/>
                    </a:srgbClr>
                  </a:outerShdw>
                </a:effectLst>
              </a:rPr>
              <a:t> </a:t>
            </a:r>
            <a:r>
              <a:rPr lang="es-ES" sz="6000" b="1" cap="none" spc="50" dirty="0">
                <a:ln w="11430"/>
                <a:solidFill>
                  <a:srgbClr val="FF0000"/>
                </a:solidFill>
                <a:effectLst>
                  <a:outerShdw blurRad="76200" dist="50800" dir="5400000" algn="tl" rotWithShape="0">
                    <a:srgbClr val="000000">
                      <a:alpha val="65000"/>
                    </a:srgbClr>
                  </a:outerShdw>
                </a:effectLst>
              </a:rPr>
              <a:t/>
            </a:r>
            <a:br>
              <a:rPr lang="es-ES" sz="6000" b="1" cap="none" spc="50" dirty="0">
                <a:ln w="11430"/>
                <a:solidFill>
                  <a:srgbClr val="FF0000"/>
                </a:solidFill>
                <a:effectLst>
                  <a:outerShdw blurRad="76200" dist="50800" dir="5400000" algn="tl" rotWithShape="0">
                    <a:srgbClr val="000000">
                      <a:alpha val="65000"/>
                    </a:srgbClr>
                  </a:outerShdw>
                </a:effectLst>
              </a:rPr>
            </a:br>
            <a:r>
              <a:rPr lang="es-ES" sz="4800" b="1" cap="none" spc="50" dirty="0" smtClean="0">
                <a:ln w="11430"/>
                <a:effectLst>
                  <a:outerShdw blurRad="76200" dist="50800" dir="5400000" algn="tl" rotWithShape="0">
                    <a:srgbClr val="000000">
                      <a:alpha val="65000"/>
                    </a:srgbClr>
                  </a:outerShdw>
                </a:effectLst>
              </a:rPr>
              <a:t>a la Presentación de</a:t>
            </a:r>
            <a:r>
              <a:rPr lang="es-ES" sz="6000" b="1" cap="none" spc="50" dirty="0">
                <a:ln w="11430"/>
                <a:solidFill>
                  <a:srgbClr val="FF0000"/>
                </a:solidFill>
                <a:effectLst>
                  <a:outerShdw blurRad="76200" dist="50800" dir="5400000" algn="tl" rotWithShape="0">
                    <a:srgbClr val="000000">
                      <a:alpha val="65000"/>
                    </a:srgbClr>
                  </a:outerShdw>
                </a:effectLst>
              </a:rPr>
              <a:t/>
            </a:r>
            <a:br>
              <a:rPr lang="es-ES" sz="6000" b="1" cap="none" spc="50" dirty="0">
                <a:ln w="11430"/>
                <a:solidFill>
                  <a:srgbClr val="FF0000"/>
                </a:solidFill>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«C A M I R I»</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b="1" cap="none" spc="50" dirty="0">
                <a:ln w="11430"/>
                <a:solidFill>
                  <a:srgbClr val="FF0000"/>
                </a:solidFill>
                <a:effectLst>
                  <a:outerShdw blurRad="76200" dist="50800" dir="5400000" algn="tl" rotWithShape="0">
                    <a:srgbClr val="000000">
                      <a:alpha val="65000"/>
                    </a:srgbClr>
                  </a:outerShdw>
                </a:effectLst>
              </a:rPr>
              <a:t>(</a:t>
            </a:r>
            <a:r>
              <a:rPr lang="es-ES" b="1" cap="none" spc="50" dirty="0" smtClean="0">
                <a:ln w="11430"/>
                <a:solidFill>
                  <a:srgbClr val="FF0000"/>
                </a:solidFill>
                <a:effectLst>
                  <a:outerShdw blurRad="76200" dist="50800" dir="5400000" algn="tl" rotWithShape="0">
                    <a:srgbClr val="000000">
                      <a:alpha val="65000"/>
                    </a:srgbClr>
                  </a:outerShdw>
                </a:effectLst>
              </a:rPr>
              <a:t>CAPITAL PETROLERA DE BOLIVIA)</a:t>
            </a:r>
            <a:br>
              <a:rPr lang="es-ES" b="1" cap="none" spc="50" dirty="0" smtClean="0">
                <a:ln w="11430"/>
                <a:solidFill>
                  <a:srgbClr val="FF0000"/>
                </a:solidFill>
                <a:effectLst>
                  <a:outerShdw blurRad="76200" dist="50800" dir="5400000" algn="tl" rotWithShape="0">
                    <a:srgbClr val="000000">
                      <a:alpha val="65000"/>
                    </a:srgbClr>
                  </a:outerShdw>
                </a:effectLst>
              </a:rPr>
            </a:br>
            <a:r>
              <a:rPr lang="es-ES" b="1" cap="none" spc="50" dirty="0">
                <a:ln w="11430"/>
                <a:solidFill>
                  <a:srgbClr val="FF0000"/>
                </a:solidFill>
                <a:effectLst>
                  <a:outerShdw blurRad="76200" dist="50800" dir="5400000" algn="tl" rotWithShape="0">
                    <a:srgbClr val="000000">
                      <a:alpha val="65000"/>
                    </a:srgbClr>
                  </a:outerShdw>
                </a:effectLst>
              </a:rPr>
              <a:t>f</a:t>
            </a:r>
            <a:r>
              <a:rPr lang="es-ES" b="1" cap="none" spc="50" dirty="0" smtClean="0">
                <a:ln w="11430"/>
                <a:solidFill>
                  <a:srgbClr val="FF0000"/>
                </a:solidFill>
                <a:effectLst>
                  <a:outerShdw blurRad="76200" dist="50800" dir="5400000" algn="tl" rotWithShape="0">
                    <a:srgbClr val="000000">
                      <a:alpha val="65000"/>
                    </a:srgbClr>
                  </a:outerShdw>
                </a:effectLst>
              </a:rPr>
              <a:t>undada el 12 de Julio de 1935</a:t>
            </a:r>
            <a:br>
              <a:rPr lang="es-ES" b="1" cap="none" spc="50" dirty="0" smtClean="0">
                <a:ln w="11430"/>
                <a:solidFill>
                  <a:srgbClr val="FF0000"/>
                </a:solidFill>
                <a:effectLst>
                  <a:outerShdw blurRad="76200" dist="50800" dir="5400000" algn="tl" rotWithShape="0">
                    <a:srgbClr val="000000">
                      <a:alpha val="65000"/>
                    </a:srgbClr>
                  </a:outerShdw>
                </a:effectLst>
              </a:rPr>
            </a:br>
            <a:r>
              <a:rPr lang="es-ES" sz="2400" b="1" cap="none" spc="50" dirty="0" smtClean="0">
                <a:ln w="11430"/>
                <a:effectLst>
                  <a:outerShdw blurRad="76200" dist="50800" dir="5400000" algn="tl" rotWithShape="0">
                    <a:srgbClr val="000000">
                      <a:alpha val="65000"/>
                    </a:srgbClr>
                  </a:outerShdw>
                </a:effectLst>
              </a:rPr>
              <a:t>HISTORIAS - VIVENCIAS – ANECDOTAS - PERSONAJES </a:t>
            </a:r>
            <a:br>
              <a:rPr lang="es-ES" sz="2400" b="1" cap="none" spc="50" dirty="0" smtClean="0">
                <a:ln w="11430"/>
                <a:effectLst>
                  <a:outerShdw blurRad="76200" dist="50800" dir="5400000" algn="tl" rotWithShape="0">
                    <a:srgbClr val="000000">
                      <a:alpha val="65000"/>
                    </a:srgbClr>
                  </a:outerShdw>
                </a:effectLst>
              </a:rPr>
            </a:br>
            <a:r>
              <a:rPr lang="es-ES" sz="2400" b="1" cap="none" spc="50" dirty="0" smtClean="0">
                <a:ln w="11430"/>
                <a:effectLst>
                  <a:outerShdw blurRad="76200" dist="50800" dir="5400000" algn="tl" rotWithShape="0">
                    <a:srgbClr val="000000">
                      <a:alpha val="65000"/>
                    </a:srgbClr>
                  </a:outerShdw>
                </a:effectLst>
              </a:rPr>
              <a:t>MUSEO Y EL TITANIC</a:t>
            </a:r>
            <a:br>
              <a:rPr lang="es-ES" sz="2400" b="1" cap="none" spc="50" dirty="0" smtClean="0">
                <a:ln w="11430"/>
                <a:effectLst>
                  <a:outerShdw blurRad="76200" dist="50800" dir="5400000" algn="tl" rotWithShape="0">
                    <a:srgbClr val="000000">
                      <a:alpha val="65000"/>
                    </a:srgbClr>
                  </a:outerShdw>
                </a:effectLst>
              </a:rPr>
            </a:br>
            <a:r>
              <a:rPr lang="es-ES" sz="2400" b="1" cap="none" spc="50" dirty="0" smtClean="0">
                <a:ln w="11430"/>
                <a:solidFill>
                  <a:srgbClr val="FF0000"/>
                </a:solidFill>
                <a:effectLst>
                  <a:outerShdw blurRad="76200" dist="50800" dir="5400000" algn="tl" rotWithShape="0">
                    <a:srgbClr val="000000">
                      <a:alpha val="65000"/>
                    </a:srgbClr>
                  </a:outerShdw>
                </a:effectLst>
              </a:rPr>
              <a:t/>
            </a:r>
            <a:br>
              <a:rPr lang="es-ES" sz="2400" b="1" cap="none" spc="50" dirty="0" smtClean="0">
                <a:ln w="11430"/>
                <a:solidFill>
                  <a:srgbClr val="FF0000"/>
                </a:solidFill>
                <a:effectLst>
                  <a:outerShdw blurRad="76200" dist="50800" dir="5400000" algn="tl" rotWithShape="0">
                    <a:srgbClr val="000000">
                      <a:alpha val="65000"/>
                    </a:srgbClr>
                  </a:outerShdw>
                </a:effectLst>
              </a:rPr>
            </a:br>
            <a:r>
              <a:rPr lang="es-ES" sz="3200" b="1" cap="none" spc="50" dirty="0" smtClean="0">
                <a:ln w="11430"/>
                <a:solidFill>
                  <a:srgbClr val="FF0000"/>
                </a:solidFill>
                <a:effectLst>
                  <a:outerShdw blurRad="76200" dist="50800" dir="5400000" algn="tl" rotWithShape="0">
                    <a:srgbClr val="000000">
                      <a:alpha val="65000"/>
                    </a:srgbClr>
                  </a:outerShdw>
                </a:effectLst>
              </a:rPr>
              <a:t>Javier De Llano López</a:t>
            </a:r>
            <a:r>
              <a:rPr lang="es-ES" sz="4800" b="1" cap="none" spc="50" dirty="0" smtClean="0">
                <a:ln w="11430"/>
                <a:solidFill>
                  <a:srgbClr val="FF0000"/>
                </a:solidFill>
                <a:effectLst>
                  <a:outerShdw blurRad="76200" dist="50800" dir="5400000" algn="tl" rotWithShape="0">
                    <a:srgbClr val="000000">
                      <a:alpha val="65000"/>
                    </a:srgbClr>
                  </a:outerShdw>
                </a:effectLst>
              </a:rPr>
              <a:t/>
            </a:r>
            <a:br>
              <a:rPr lang="es-ES" sz="4800" b="1" cap="none" spc="50" dirty="0" smtClean="0">
                <a:ln w="11430"/>
                <a:solidFill>
                  <a:srgbClr val="FF0000"/>
                </a:solidFill>
                <a:effectLst>
                  <a:outerShdw blurRad="76200" dist="50800" dir="5400000" algn="tl" rotWithShape="0">
                    <a:srgbClr val="000000">
                      <a:alpha val="65000"/>
                    </a:srgbClr>
                  </a:outerShdw>
                </a:effectLst>
              </a:rPr>
            </a:br>
            <a:r>
              <a:rPr lang="es-ES" sz="3200" b="1" cap="none" spc="50" dirty="0" smtClean="0">
                <a:ln w="11430"/>
                <a:effectLst>
                  <a:outerShdw blurRad="76200" dist="50800" dir="5400000" algn="tl" rotWithShape="0">
                    <a:srgbClr val="000000">
                      <a:alpha val="65000"/>
                    </a:srgbClr>
                  </a:outerShdw>
                </a:effectLst>
              </a:rPr>
              <a:t>Santa Cruz  - 2019</a:t>
            </a:r>
            <a:r>
              <a:rPr lang="es-ES" sz="4800" b="1" cap="none" spc="50" dirty="0" smtClean="0">
                <a:ln w="11430"/>
                <a:solidFill>
                  <a:srgbClr val="FF0000"/>
                </a:solidFill>
                <a:effectLst>
                  <a:outerShdw blurRad="76200" dist="50800" dir="5400000" algn="tl" rotWithShape="0">
                    <a:srgbClr val="000000">
                      <a:alpha val="65000"/>
                    </a:srgbClr>
                  </a:outerShdw>
                </a:effectLst>
              </a:rPr>
              <a:t/>
            </a:r>
            <a:br>
              <a:rPr lang="es-ES" sz="4800" b="1" cap="none" spc="50" dirty="0" smtClean="0">
                <a:ln w="11430"/>
                <a:solidFill>
                  <a:srgbClr val="FF0000"/>
                </a:solidFill>
                <a:effectLst>
                  <a:outerShdw blurRad="76200" dist="50800" dir="5400000" algn="tl" rotWithShape="0">
                    <a:srgbClr val="000000">
                      <a:alpha val="65000"/>
                    </a:srgbClr>
                  </a:outerShdw>
                </a:effectLst>
              </a:rPr>
            </a:br>
            <a:endParaRPr lang="es-ES" sz="48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323528" y="119566"/>
            <a:ext cx="1656184" cy="861162"/>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288" y="119567"/>
            <a:ext cx="1540125" cy="907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78526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440668"/>
            <a:ext cx="8712967" cy="1512168"/>
          </a:xfrm>
        </p:spPr>
        <p:txBody>
          <a:bodyPr/>
          <a:lstStyle/>
          <a:p>
            <a:pPr algn="ctr"/>
            <a:r>
              <a:rPr lang="es-ES" sz="6000" b="1" cap="none" spc="50" dirty="0" smtClean="0">
                <a:ln w="11430"/>
                <a:effectLst>
                  <a:outerShdw blurRad="76200" dist="50800" dir="5400000" algn="tl" rotWithShape="0">
                    <a:srgbClr val="000000">
                      <a:alpha val="65000"/>
                    </a:srgbClr>
                  </a:outerShdw>
                </a:effectLst>
              </a:rPr>
              <a:t/>
            </a:r>
            <a:br>
              <a:rPr lang="es-ES" sz="6000" b="1" cap="none" spc="50" dirty="0" smtClean="0">
                <a:ln w="11430"/>
                <a:effectLst>
                  <a:outerShdw blurRad="76200" dist="50800" dir="5400000" algn="tl" rotWithShape="0">
                    <a:srgbClr val="000000">
                      <a:alpha val="65000"/>
                    </a:srgbClr>
                  </a:outerShdw>
                </a:effectLst>
              </a:rPr>
            </a:br>
            <a:r>
              <a:rPr lang="es-ES" sz="6000" b="1" cap="none" spc="50" dirty="0">
                <a:ln w="11430"/>
                <a:effectLst>
                  <a:outerShdw blurRad="76200" dist="50800" dir="5400000" algn="tl" rotWithShape="0">
                    <a:srgbClr val="000000">
                      <a:alpha val="65000"/>
                    </a:srgbClr>
                  </a:outerShdw>
                </a:effectLst>
              </a:rPr>
              <a:t/>
            </a:r>
            <a:br>
              <a:rPr lang="es-ES" sz="6000" b="1" cap="none" spc="50" dirty="0">
                <a:ln w="11430"/>
                <a:effectLst>
                  <a:outerShdw blurRad="76200" dist="50800" dir="5400000" algn="tl" rotWithShape="0">
                    <a:srgbClr val="000000">
                      <a:alpha val="65000"/>
                    </a:srgbClr>
                  </a:outerShdw>
                </a:effectLst>
              </a:rPr>
            </a:br>
            <a:r>
              <a:rPr lang="es-ES" sz="6000" b="1" cap="none" spc="50" dirty="0" smtClean="0">
                <a:ln w="11430"/>
                <a:effectLst>
                  <a:outerShdw blurRad="76200" dist="50800" dir="5400000" algn="tl" rotWithShape="0">
                    <a:srgbClr val="000000">
                      <a:alpha val="65000"/>
                    </a:srgbClr>
                  </a:outerShdw>
                </a:effectLst>
              </a:rPr>
              <a:t>1920 - 1930</a:t>
            </a:r>
            <a:r>
              <a:rPr lang="es-ES" sz="4000" b="1" cap="none" spc="50" dirty="0" smtClean="0">
                <a:ln w="11430"/>
                <a:effectLst>
                  <a:outerShdw blurRad="76200" dist="50800" dir="5400000" algn="tl" rotWithShape="0">
                    <a:srgbClr val="000000">
                      <a:alpha val="65000"/>
                    </a:srgbClr>
                  </a:outerShdw>
                </a:effectLst>
              </a:rPr>
              <a:t/>
            </a:r>
            <a:br>
              <a:rPr lang="es-ES" sz="4000" b="1" cap="none" spc="50" dirty="0" smtClean="0">
                <a:ln w="11430"/>
                <a:effectLst>
                  <a:outerShdw blurRad="76200" dist="50800" dir="5400000" algn="tl" rotWithShape="0">
                    <a:srgbClr val="000000">
                      <a:alpha val="65000"/>
                    </a:srgbClr>
                  </a:outerShdw>
                </a:effectLst>
              </a:rPr>
            </a:br>
            <a:r>
              <a:rPr lang="es-ES" sz="2000" b="1" cap="none" spc="50" dirty="0" smtClean="0">
                <a:ln w="11430"/>
                <a:effectLst>
                  <a:outerShdw blurRad="76200" dist="50800" dir="5400000" algn="tl" rotWithShape="0">
                    <a:srgbClr val="000000">
                      <a:alpha val="65000"/>
                    </a:srgbClr>
                  </a:outerShdw>
                </a:effectLst>
              </a:rPr>
              <a:t>1922, aparece la Standard </a:t>
            </a:r>
            <a:r>
              <a:rPr lang="es-ES" sz="2000" b="1" cap="none" spc="50" dirty="0" err="1" smtClean="0">
                <a:ln w="11430"/>
                <a:effectLst>
                  <a:outerShdw blurRad="76200" dist="50800" dir="5400000" algn="tl" rotWithShape="0">
                    <a:srgbClr val="000000">
                      <a:alpha val="65000"/>
                    </a:srgbClr>
                  </a:outerShdw>
                </a:effectLst>
              </a:rPr>
              <a:t>Oil</a:t>
            </a:r>
            <a:r>
              <a:rPr lang="es-ES" sz="2000" b="1" cap="none" spc="50" dirty="0" smtClean="0">
                <a:ln w="11430"/>
                <a:effectLst>
                  <a:outerShdw blurRad="76200" dist="50800" dir="5400000" algn="tl" rotWithShape="0">
                    <a:srgbClr val="000000">
                      <a:alpha val="65000"/>
                    </a:srgbClr>
                  </a:outerShdw>
                </a:effectLst>
              </a:rPr>
              <a:t> en </a:t>
            </a:r>
            <a:r>
              <a:rPr lang="es-ES" sz="2000" b="1" cap="none" spc="50" dirty="0" err="1" smtClean="0">
                <a:ln w="11430"/>
                <a:effectLst>
                  <a:outerShdw blurRad="76200" dist="50800" dir="5400000" algn="tl" rotWithShape="0">
                    <a:srgbClr val="000000">
                      <a:alpha val="65000"/>
                    </a:srgbClr>
                  </a:outerShdw>
                </a:effectLst>
              </a:rPr>
              <a:t>Isipoty</a:t>
            </a:r>
            <a:r>
              <a:rPr lang="es-ES" sz="2000" b="1" cap="none" spc="50" dirty="0" smtClean="0">
                <a:ln w="11430"/>
                <a:effectLst>
                  <a:outerShdw blurRad="76200" dist="50800" dir="5400000" algn="tl" rotWithShape="0">
                    <a:srgbClr val="000000">
                      <a:alpha val="65000"/>
                    </a:srgbClr>
                  </a:outerShdw>
                </a:effectLst>
              </a:rPr>
              <a:t> (Hoy CAMIRI).   </a:t>
            </a:r>
            <a:r>
              <a:rPr lang="es-ES" sz="4000" b="1" cap="none" spc="50" dirty="0" smtClean="0">
                <a:ln w="11430"/>
                <a:effectLst>
                  <a:outerShdw blurRad="76200" dist="50800" dir="5400000" algn="tl" rotWithShape="0">
                    <a:srgbClr val="000000">
                      <a:alpha val="65000"/>
                    </a:srgbClr>
                  </a:outerShdw>
                </a:effectLst>
              </a:rPr>
              <a:t/>
            </a:r>
            <a:br>
              <a:rPr lang="es-ES" sz="4000" b="1" cap="none" spc="50" dirty="0" smtClean="0">
                <a:ln w="11430"/>
                <a:effectLst>
                  <a:outerShdw blurRad="76200" dist="50800" dir="5400000" algn="tl" rotWithShape="0">
                    <a:srgbClr val="000000">
                      <a:alpha val="65000"/>
                    </a:srgbClr>
                  </a:outerShdw>
                </a:effectLst>
              </a:rPr>
            </a:br>
            <a:r>
              <a:rPr lang="es-ES" sz="4000" b="1" cap="none" spc="50" dirty="0" smtClean="0">
                <a:ln w="11430"/>
                <a:effectLst>
                  <a:outerShdw blurRad="76200" dist="50800" dir="5400000" algn="tl" rotWithShape="0">
                    <a:srgbClr val="000000">
                      <a:alpha val="65000"/>
                    </a:srgbClr>
                  </a:outerShdw>
                </a:effectLst>
              </a:rPr>
              <a:t/>
            </a:r>
            <a:br>
              <a:rPr lang="es-ES" sz="4000" b="1" cap="none" spc="50" dirty="0" smtClean="0">
                <a:ln w="11430"/>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endParaRPr lang="es-ES" sz="48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323528" y="119566"/>
            <a:ext cx="1836796" cy="1077186"/>
          </a:xfrm>
          <a:prstGeom prst="rect">
            <a:avLst/>
          </a:prstGeom>
          <a:noFill/>
          <a:ln w="9525">
            <a:noFill/>
            <a:miter lim="800000"/>
            <a:headEnd/>
            <a:tailEnd/>
          </a:ln>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9616" y="119566"/>
            <a:ext cx="1559508" cy="1077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1 Título"/>
          <p:cNvSpPr txBox="1">
            <a:spLocks/>
          </p:cNvSpPr>
          <p:nvPr/>
        </p:nvSpPr>
        <p:spPr>
          <a:xfrm>
            <a:off x="104459" y="3429000"/>
            <a:ext cx="8712967" cy="86409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endParaRPr lang="es-ES" sz="2000" b="1" cap="none" spc="50" dirty="0" smtClean="0">
              <a:ln w="11430"/>
              <a:effectLst>
                <a:outerShdw blurRad="76200" dist="50800" dir="5400000" algn="tl" rotWithShape="0">
                  <a:srgbClr val="000000">
                    <a:alpha val="65000"/>
                  </a:srgbClr>
                </a:outerShdw>
              </a:effectLst>
            </a:endParaRPr>
          </a:p>
          <a:p>
            <a:pPr algn="ctr"/>
            <a:endParaRPr lang="es-ES" sz="2000" b="1" cap="none" spc="50" dirty="0" smtClean="0">
              <a:ln w="11430"/>
              <a:effectLst>
                <a:outerShdw blurRad="76200" dist="50800" dir="5400000" algn="tl" rotWithShape="0">
                  <a:srgbClr val="000000">
                    <a:alpha val="65000"/>
                  </a:srgbClr>
                </a:outerShdw>
              </a:effectLst>
            </a:endParaRPr>
          </a:p>
          <a:p>
            <a:pPr algn="ctr"/>
            <a:endParaRPr lang="es-ES" sz="2000" b="1" cap="none" spc="50" dirty="0">
              <a:ln w="11430"/>
              <a:effectLst>
                <a:outerShdw blurRad="76200" dist="50800" dir="5400000" algn="tl" rotWithShape="0">
                  <a:srgbClr val="000000">
                    <a:alpha val="65000"/>
                  </a:srgbClr>
                </a:outerShdw>
              </a:effectLst>
            </a:endParaRPr>
          </a:p>
          <a:p>
            <a:pPr algn="ctr"/>
            <a:endParaRPr lang="es-ES" sz="2000" b="1" cap="none" spc="50" dirty="0" smtClean="0">
              <a:ln w="11430"/>
              <a:effectLst>
                <a:outerShdw blurRad="76200" dist="50800" dir="5400000" algn="tl" rotWithShape="0">
                  <a:srgbClr val="000000">
                    <a:alpha val="65000"/>
                  </a:srgbClr>
                </a:outerShdw>
              </a:effectLst>
            </a:endParaRPr>
          </a:p>
          <a:p>
            <a:pPr algn="ctr"/>
            <a:endParaRPr lang="es-ES" sz="2000" b="1" cap="none" spc="50" dirty="0">
              <a:ln w="11430"/>
              <a:effectLst>
                <a:outerShdw blurRad="76200" dist="50800" dir="5400000" algn="tl" rotWithShape="0">
                  <a:srgbClr val="000000">
                    <a:alpha val="65000"/>
                  </a:srgbClr>
                </a:outerShdw>
              </a:effectLst>
            </a:endParaRPr>
          </a:p>
          <a:p>
            <a:pPr algn="ctr"/>
            <a:endParaRPr lang="es-ES" sz="2000" b="1" cap="none" spc="50" dirty="0" smtClean="0">
              <a:ln w="11430"/>
              <a:effectLst>
                <a:outerShdw blurRad="76200" dist="50800" dir="5400000" algn="tl" rotWithShape="0">
                  <a:srgbClr val="000000">
                    <a:alpha val="65000"/>
                  </a:srgbClr>
                </a:outerShdw>
              </a:effectLst>
            </a:endParaRPr>
          </a:p>
          <a:p>
            <a:pPr algn="ctr"/>
            <a:endParaRPr lang="es-ES" sz="2000" b="1" cap="none" spc="50" dirty="0">
              <a:ln w="11430"/>
              <a:effectLst>
                <a:outerShdw blurRad="76200" dist="50800" dir="5400000" algn="tl" rotWithShape="0">
                  <a:srgbClr val="000000">
                    <a:alpha val="65000"/>
                  </a:srgbClr>
                </a:outerShdw>
              </a:effectLst>
            </a:endParaRPr>
          </a:p>
          <a:p>
            <a:pPr algn="ctr"/>
            <a:r>
              <a:rPr lang="es-ES" sz="2000" b="1" cap="none" spc="50" dirty="0" smtClean="0">
                <a:ln w="11430"/>
                <a:effectLst>
                  <a:outerShdw blurRad="76200" dist="50800" dir="5400000" algn="tl" rotWithShape="0">
                    <a:srgbClr val="000000">
                      <a:alpha val="65000"/>
                    </a:srgbClr>
                  </a:outerShdw>
                </a:effectLst>
              </a:rPr>
              <a:t>La Standard Oíl descubre Bermejo (1924), </a:t>
            </a:r>
            <a:r>
              <a:rPr lang="es-ES" sz="2000" b="1" cap="none" spc="50" dirty="0" err="1" smtClean="0">
                <a:ln w="11430"/>
                <a:effectLst>
                  <a:outerShdw blurRad="76200" dist="50800" dir="5400000" algn="tl" rotWithShape="0">
                    <a:srgbClr val="000000">
                      <a:alpha val="65000"/>
                    </a:srgbClr>
                  </a:outerShdw>
                </a:effectLst>
              </a:rPr>
              <a:t>Sanandita</a:t>
            </a:r>
            <a:r>
              <a:rPr lang="es-ES" sz="2000" b="1" cap="none" spc="50" dirty="0" smtClean="0">
                <a:ln w="11430"/>
                <a:effectLst>
                  <a:outerShdw blurRad="76200" dist="50800" dir="5400000" algn="tl" rotWithShape="0">
                    <a:srgbClr val="000000">
                      <a:alpha val="65000"/>
                    </a:srgbClr>
                  </a:outerShdw>
                </a:effectLst>
              </a:rPr>
              <a:t> (1926) </a:t>
            </a:r>
          </a:p>
          <a:p>
            <a:pPr algn="ctr"/>
            <a:r>
              <a:rPr lang="es-ES" sz="2000" b="1" cap="none" spc="50" dirty="0" smtClean="0">
                <a:ln w="11430"/>
                <a:effectLst>
                  <a:outerShdw blurRad="76200" dist="50800" dir="5400000" algn="tl" rotWithShape="0">
                    <a:srgbClr val="000000">
                      <a:alpha val="65000"/>
                    </a:srgbClr>
                  </a:outerShdw>
                </a:effectLst>
              </a:rPr>
              <a:t>También 1926  CAM-1 (Boom Petrolero) y CAM-3 (Pozo Abuelo de Bolivia)  </a:t>
            </a:r>
            <a:r>
              <a:rPr lang="es-ES" sz="4000" b="1" cap="none" spc="50" dirty="0" smtClean="0">
                <a:ln w="11430"/>
                <a:effectLst>
                  <a:outerShdw blurRad="76200" dist="50800" dir="5400000" algn="tl" rotWithShape="0">
                    <a:srgbClr val="000000">
                      <a:alpha val="65000"/>
                    </a:srgbClr>
                  </a:outerShdw>
                </a:effectLst>
              </a:rPr>
              <a:t/>
            </a:r>
            <a:br>
              <a:rPr lang="es-ES" sz="4000" b="1" cap="none" spc="50" dirty="0" smtClean="0">
                <a:ln w="11430"/>
                <a:effectLst>
                  <a:outerShdw blurRad="76200" dist="50800" dir="5400000" algn="tl" rotWithShape="0">
                    <a:srgbClr val="000000">
                      <a:alpha val="65000"/>
                    </a:srgbClr>
                  </a:outerShdw>
                </a:effectLst>
              </a:rPr>
            </a:br>
            <a:r>
              <a:rPr lang="es-ES" sz="4000" b="1" cap="none" spc="50" dirty="0" smtClean="0">
                <a:ln w="11430"/>
                <a:effectLst>
                  <a:outerShdw blurRad="76200" dist="50800" dir="5400000" algn="tl" rotWithShape="0">
                    <a:srgbClr val="000000">
                      <a:alpha val="65000"/>
                    </a:srgbClr>
                  </a:outerShdw>
                </a:effectLst>
              </a:rPr>
              <a:t/>
            </a:r>
            <a:br>
              <a:rPr lang="es-ES" sz="4000" b="1" cap="none" spc="50" dirty="0" smtClean="0">
                <a:ln w="11430"/>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endParaRPr lang="es-ES" sz="4800" b="1" cap="none" spc="50" dirty="0">
              <a:ln w="11430"/>
              <a:effectLst>
                <a:outerShdw blurRad="76200" dist="50800" dir="5400000" algn="tl" rotWithShape="0">
                  <a:srgbClr val="000000">
                    <a:alpha val="65000"/>
                  </a:srgbClr>
                </a:outerShdw>
              </a:effectLst>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1871751"/>
            <a:ext cx="1743075"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248" y="1878420"/>
            <a:ext cx="2139950"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1840" y="4200822"/>
            <a:ext cx="1936976" cy="2585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01690" y="4198578"/>
            <a:ext cx="3447434" cy="2575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descr="C:\Users\SONY\Desktop\IMAGENES - HISTORIAS - LIBRO\04 IMAGENES DE CAMIRI\IMG-20180902-WA0037.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180" y="4200821"/>
            <a:ext cx="1825604" cy="25735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SONY\Desktop\IMAGENES - HISTORIAS - LIBRO\04 IMAGENES DE CAMIRI\02 CAMIRI Historia\Historia 1 - David Vannucci Foxzy- (1er. David).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6750" y="1776864"/>
            <a:ext cx="1023314" cy="1646749"/>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86299" y="1852682"/>
            <a:ext cx="1174643" cy="1622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14982" y="1776864"/>
            <a:ext cx="1225372" cy="1652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35929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119566"/>
            <a:ext cx="8712967" cy="1077186"/>
          </a:xfrm>
        </p:spPr>
        <p:txBody>
          <a:bodyPr/>
          <a:lstStyle/>
          <a:p>
            <a:pPr algn="ctr"/>
            <a:r>
              <a:rPr lang="es-ES" sz="6000" b="1" cap="none" spc="50" dirty="0" smtClean="0">
                <a:ln w="11430"/>
                <a:effectLst>
                  <a:outerShdw blurRad="76200" dist="50800" dir="5400000" algn="tl" rotWithShape="0">
                    <a:srgbClr val="000000">
                      <a:alpha val="65000"/>
                    </a:srgbClr>
                  </a:outerShdw>
                </a:effectLst>
              </a:rPr>
              <a:t/>
            </a:r>
            <a:br>
              <a:rPr lang="es-ES" sz="6000" b="1" cap="none" spc="50" dirty="0" smtClean="0">
                <a:ln w="11430"/>
                <a:effectLst>
                  <a:outerShdw blurRad="76200" dist="50800" dir="5400000" algn="tl" rotWithShape="0">
                    <a:srgbClr val="000000">
                      <a:alpha val="65000"/>
                    </a:srgbClr>
                  </a:outerShdw>
                </a:effectLst>
              </a:rPr>
            </a:br>
            <a:r>
              <a:rPr lang="es-ES" sz="6000" b="1" cap="none" spc="50" dirty="0">
                <a:ln w="11430"/>
                <a:effectLst>
                  <a:outerShdw blurRad="76200" dist="50800" dir="5400000" algn="tl" rotWithShape="0">
                    <a:srgbClr val="000000">
                      <a:alpha val="65000"/>
                    </a:srgbClr>
                  </a:outerShdw>
                </a:effectLst>
              </a:rPr>
              <a:t/>
            </a:r>
            <a:br>
              <a:rPr lang="es-ES" sz="6000" b="1" cap="none" spc="50" dirty="0">
                <a:ln w="11430"/>
                <a:effectLst>
                  <a:outerShdw blurRad="76200" dist="50800" dir="5400000" algn="tl" rotWithShape="0">
                    <a:srgbClr val="000000">
                      <a:alpha val="65000"/>
                    </a:srgbClr>
                  </a:outerShdw>
                </a:effectLst>
              </a:rPr>
            </a:br>
            <a:r>
              <a:rPr lang="es-ES" sz="6000" b="1" cap="none" spc="50" dirty="0" smtClean="0">
                <a:ln w="11430"/>
                <a:effectLst>
                  <a:outerShdw blurRad="76200" dist="50800" dir="5400000" algn="tl" rotWithShape="0">
                    <a:srgbClr val="000000">
                      <a:alpha val="65000"/>
                    </a:srgbClr>
                  </a:outerShdw>
                </a:effectLst>
              </a:rPr>
              <a:t>1930 - 1940</a:t>
            </a:r>
            <a:r>
              <a:rPr lang="es-ES" sz="6000" b="1" cap="none" spc="50" dirty="0">
                <a:ln w="11430"/>
                <a:solidFill>
                  <a:srgbClr val="FF0000"/>
                </a:solidFill>
                <a:effectLst>
                  <a:outerShdw blurRad="76200" dist="50800" dir="5400000" algn="tl" rotWithShape="0">
                    <a:srgbClr val="000000">
                      <a:alpha val="65000"/>
                    </a:srgbClr>
                  </a:outerShdw>
                </a:effectLst>
              </a:rPr>
              <a:t/>
            </a:r>
            <a:br>
              <a:rPr lang="es-ES" sz="6000" b="1" cap="none" spc="50" dirty="0">
                <a:ln w="11430"/>
                <a:solidFill>
                  <a:srgbClr val="FF0000"/>
                </a:solidFill>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endParaRPr lang="es-ES" sz="48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323528" y="119566"/>
            <a:ext cx="1836796" cy="1077186"/>
          </a:xfrm>
          <a:prstGeom prst="rect">
            <a:avLst/>
          </a:prstGeom>
          <a:noFill/>
          <a:ln w="9525">
            <a:noFill/>
            <a:miter lim="800000"/>
            <a:headEnd/>
            <a:tailEnd/>
          </a:ln>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9616" y="119566"/>
            <a:ext cx="1559508" cy="1077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 Título"/>
          <p:cNvSpPr txBox="1">
            <a:spLocks/>
          </p:cNvSpPr>
          <p:nvPr/>
        </p:nvSpPr>
        <p:spPr>
          <a:xfrm>
            <a:off x="287808" y="1340768"/>
            <a:ext cx="8712967" cy="18002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endParaRPr lang="es-ES" sz="2000" b="1" cap="none" spc="50" dirty="0" smtClean="0">
              <a:ln w="11430"/>
              <a:effectLst>
                <a:outerShdw blurRad="76200" dist="50800" dir="5400000" algn="tl" rotWithShape="0">
                  <a:srgbClr val="000000">
                    <a:alpha val="65000"/>
                  </a:srgbClr>
                </a:outerShdw>
              </a:effectLst>
            </a:endParaRPr>
          </a:p>
          <a:p>
            <a:pPr algn="ctr"/>
            <a:endParaRPr lang="es-ES" sz="2000" b="1" cap="none" spc="50" dirty="0">
              <a:ln w="11430"/>
              <a:effectLst>
                <a:outerShdw blurRad="76200" dist="50800" dir="5400000" algn="tl" rotWithShape="0">
                  <a:srgbClr val="000000">
                    <a:alpha val="65000"/>
                  </a:srgbClr>
                </a:outerShdw>
              </a:effectLst>
            </a:endParaRPr>
          </a:p>
          <a:p>
            <a:pPr algn="ctr"/>
            <a:r>
              <a:rPr lang="es-ES" sz="2000" b="1" cap="none" spc="50" dirty="0" smtClean="0">
                <a:ln w="11430"/>
                <a:effectLst>
                  <a:outerShdw blurRad="76200" dist="50800" dir="5400000" algn="tl" rotWithShape="0">
                    <a:srgbClr val="000000">
                      <a:alpha val="65000"/>
                    </a:srgbClr>
                  </a:outerShdw>
                </a:effectLst>
              </a:rPr>
              <a:t>1930, la Standard Oíl Instala 2 Refinerías (</a:t>
            </a:r>
            <a:r>
              <a:rPr lang="es-ES" sz="2000" b="1" cap="none" spc="50" dirty="0" err="1" smtClean="0">
                <a:ln w="11430"/>
                <a:effectLst>
                  <a:outerShdw blurRad="76200" dist="50800" dir="5400000" algn="tl" rotWithShape="0">
                    <a:srgbClr val="000000">
                      <a:alpha val="65000"/>
                    </a:srgbClr>
                  </a:outerShdw>
                </a:effectLst>
              </a:rPr>
              <a:t>Sanandita</a:t>
            </a:r>
            <a:r>
              <a:rPr lang="es-ES" sz="2000" b="1" cap="none" spc="50" dirty="0" smtClean="0">
                <a:ln w="11430"/>
                <a:effectLst>
                  <a:outerShdw blurRad="76200" dist="50800" dir="5400000" algn="tl" rotWithShape="0">
                    <a:srgbClr val="000000">
                      <a:alpha val="65000"/>
                    </a:srgbClr>
                  </a:outerShdw>
                </a:effectLst>
              </a:rPr>
              <a:t> y </a:t>
            </a:r>
            <a:r>
              <a:rPr lang="es-ES" sz="2000" b="1" cap="none" spc="50" dirty="0" err="1" smtClean="0">
                <a:ln w="11430"/>
                <a:effectLst>
                  <a:outerShdw blurRad="76200" dist="50800" dir="5400000" algn="tl" rotWithShape="0">
                    <a:srgbClr val="000000">
                      <a:alpha val="65000"/>
                    </a:srgbClr>
                  </a:outerShdw>
                </a:effectLst>
              </a:rPr>
              <a:t>Camiri</a:t>
            </a:r>
            <a:r>
              <a:rPr lang="es-ES" sz="2000" b="1" cap="none" spc="50" dirty="0" smtClean="0">
                <a:ln w="11430"/>
                <a:effectLst>
                  <a:outerShdw blurRad="76200" dist="50800" dir="5400000" algn="tl" rotWithShape="0">
                    <a:srgbClr val="000000">
                      <a:alpha val="65000"/>
                    </a:srgbClr>
                  </a:outerShdw>
                </a:effectLst>
              </a:rPr>
              <a:t>)  </a:t>
            </a:r>
            <a:br>
              <a:rPr lang="es-ES" sz="2000" b="1" cap="none" spc="50" dirty="0" smtClean="0">
                <a:ln w="11430"/>
                <a:effectLst>
                  <a:outerShdw blurRad="76200" dist="50800" dir="5400000" algn="tl" rotWithShape="0">
                    <a:srgbClr val="000000">
                      <a:alpha val="65000"/>
                    </a:srgbClr>
                  </a:outerShdw>
                </a:effectLst>
              </a:rPr>
            </a:br>
            <a:r>
              <a:rPr lang="es-ES" sz="2000" b="1" cap="none" spc="50" dirty="0" smtClean="0">
                <a:ln w="11430"/>
                <a:effectLst>
                  <a:outerShdw blurRad="76200" dist="50800" dir="5400000" algn="tl" rotWithShape="0">
                    <a:srgbClr val="000000">
                      <a:alpha val="65000"/>
                    </a:srgbClr>
                  </a:outerShdw>
                </a:effectLst>
              </a:rPr>
              <a:t>1932 – 1935 La Guerra del Chaco (Bolivia vs. Paraguay)</a:t>
            </a:r>
            <a:br>
              <a:rPr lang="es-ES" sz="2000" b="1" cap="none" spc="50" dirty="0" smtClean="0">
                <a:ln w="11430"/>
                <a:effectLst>
                  <a:outerShdw blurRad="76200" dist="50800" dir="5400000" algn="tl" rotWithShape="0">
                    <a:srgbClr val="000000">
                      <a:alpha val="65000"/>
                    </a:srgbClr>
                  </a:outerShdw>
                </a:effectLst>
              </a:rPr>
            </a:br>
            <a:r>
              <a:rPr lang="es-ES" sz="2000" b="1" cap="none" spc="50" dirty="0" smtClean="0">
                <a:ln w="11430"/>
                <a:solidFill>
                  <a:srgbClr val="FF0000"/>
                </a:solidFill>
                <a:effectLst>
                  <a:outerShdw blurRad="76200" dist="50800" dir="5400000" algn="tl" rotWithShape="0">
                    <a:srgbClr val="000000">
                      <a:alpha val="65000"/>
                    </a:srgbClr>
                  </a:outerShdw>
                </a:effectLst>
              </a:rPr>
              <a:t>1935 (12 de Julio) La  Fundación de CAMIRI </a:t>
            </a:r>
            <a:r>
              <a:rPr lang="es-ES" sz="2000" b="1" cap="none" spc="50" dirty="0" smtClean="0">
                <a:ln w="11430"/>
                <a:effectLst>
                  <a:outerShdw blurRad="76200" dist="50800" dir="5400000" algn="tl" rotWithShape="0">
                    <a:srgbClr val="000000">
                      <a:alpha val="65000"/>
                    </a:srgbClr>
                  </a:outerShdw>
                </a:effectLst>
              </a:rPr>
              <a:t/>
            </a:r>
            <a:br>
              <a:rPr lang="es-ES" sz="2000" b="1" cap="none" spc="50" dirty="0" smtClean="0">
                <a:ln w="11430"/>
                <a:effectLst>
                  <a:outerShdw blurRad="76200" dist="50800" dir="5400000" algn="tl" rotWithShape="0">
                    <a:srgbClr val="000000">
                      <a:alpha val="65000"/>
                    </a:srgbClr>
                  </a:outerShdw>
                </a:effectLst>
              </a:rPr>
            </a:br>
            <a:r>
              <a:rPr lang="es-ES" sz="2000" b="1" cap="none" spc="50" dirty="0" smtClean="0">
                <a:ln w="11430"/>
                <a:effectLst>
                  <a:outerShdw blurRad="76200" dist="50800" dir="5400000" algn="tl" rotWithShape="0">
                    <a:srgbClr val="000000">
                      <a:alpha val="65000"/>
                    </a:srgbClr>
                  </a:outerShdw>
                </a:effectLst>
              </a:rPr>
              <a:t>1936 La creación de </a:t>
            </a:r>
            <a:r>
              <a:rPr lang="es-ES" sz="2000" b="1" cap="none" spc="50" dirty="0" smtClean="0">
                <a:ln w="11430"/>
                <a:solidFill>
                  <a:srgbClr val="FF0000"/>
                </a:solidFill>
                <a:effectLst>
                  <a:outerShdw blurRad="76200" dist="50800" dir="5400000" algn="tl" rotWithShape="0">
                    <a:srgbClr val="000000">
                      <a:alpha val="65000"/>
                    </a:srgbClr>
                  </a:outerShdw>
                </a:effectLst>
              </a:rPr>
              <a:t>YPFB</a:t>
            </a:r>
            <a:r>
              <a:rPr lang="es-ES" sz="2000" b="1" cap="none" spc="50" dirty="0" smtClean="0">
                <a:ln w="11430"/>
                <a:effectLst>
                  <a:outerShdw blurRad="76200" dist="50800" dir="5400000" algn="tl" rotWithShape="0">
                    <a:srgbClr val="000000">
                      <a:alpha val="65000"/>
                    </a:srgbClr>
                  </a:outerShdw>
                </a:effectLst>
              </a:rPr>
              <a:t> (Yacimientos Petrolíferos Fiscales Bolivianos) </a:t>
            </a:r>
            <a:br>
              <a:rPr lang="es-ES" sz="2000" b="1" cap="none" spc="50" dirty="0" smtClean="0">
                <a:ln w="11430"/>
                <a:effectLst>
                  <a:outerShdw blurRad="76200" dist="50800" dir="5400000" algn="tl" rotWithShape="0">
                    <a:srgbClr val="000000">
                      <a:alpha val="65000"/>
                    </a:srgbClr>
                  </a:outerShdw>
                </a:effectLst>
              </a:rPr>
            </a:br>
            <a:r>
              <a:rPr lang="es-ES" sz="2000" b="1" cap="none" spc="50" dirty="0" smtClean="0">
                <a:ln w="11430"/>
                <a:effectLst>
                  <a:outerShdw blurRad="76200" dist="50800" dir="5400000" algn="tl" rotWithShape="0">
                    <a:srgbClr val="000000">
                      <a:alpha val="65000"/>
                    </a:srgbClr>
                  </a:outerShdw>
                </a:effectLst>
              </a:rPr>
              <a:t>1938 La Peste Bubónica en CHORETY (Población GEMELA de </a:t>
            </a:r>
            <a:r>
              <a:rPr lang="es-ES" sz="2000" b="1" cap="none" spc="50" dirty="0" err="1" smtClean="0">
                <a:ln w="11430"/>
                <a:effectLst>
                  <a:outerShdw blurRad="76200" dist="50800" dir="5400000" algn="tl" rotWithShape="0">
                    <a:srgbClr val="000000">
                      <a:alpha val="65000"/>
                    </a:srgbClr>
                  </a:outerShdw>
                </a:effectLst>
              </a:rPr>
              <a:t>Camiri</a:t>
            </a:r>
            <a:r>
              <a:rPr lang="es-ES" sz="2000" b="1" cap="none" spc="50" dirty="0" smtClean="0">
                <a:ln w="11430"/>
                <a:effectLst>
                  <a:outerShdw blurRad="76200" dist="50800" dir="5400000" algn="tl" rotWithShape="0">
                    <a:srgbClr val="000000">
                      <a:alpha val="65000"/>
                    </a:srgbClr>
                  </a:outerShdw>
                </a:effectLst>
              </a:rPr>
              <a:t>) </a:t>
            </a:r>
            <a:br>
              <a:rPr lang="es-ES" sz="2000" b="1" cap="none" spc="50" dirty="0" smtClean="0">
                <a:ln w="11430"/>
                <a:effectLst>
                  <a:outerShdw blurRad="76200" dist="50800" dir="5400000" algn="tl" rotWithShape="0">
                    <a:srgbClr val="000000">
                      <a:alpha val="65000"/>
                    </a:srgbClr>
                  </a:outerShdw>
                </a:effectLst>
              </a:rPr>
            </a:br>
            <a:endParaRPr lang="es-ES" sz="4800" b="1" cap="none" spc="50" dirty="0">
              <a:ln w="11430"/>
              <a:effectLst>
                <a:outerShdw blurRad="76200" dist="50800" dir="5400000" algn="tl" rotWithShape="0">
                  <a:srgbClr val="000000">
                    <a:alpha val="65000"/>
                  </a:srgbClr>
                </a:outerShdw>
              </a:effectLst>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5281401"/>
            <a:ext cx="2469175" cy="1383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808" y="5276501"/>
            <a:ext cx="2087234" cy="1388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0072" y="5287285"/>
            <a:ext cx="2595392" cy="1366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295" y="3102356"/>
            <a:ext cx="2713100" cy="1965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92878" y="3102355"/>
            <a:ext cx="5256246" cy="1965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C:\Users\SONY\Desktop\ESCRITORES (Sociedad SEGH) Santa Cruz 2019\Dionisio Foianini- Fundador YPFB.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77484" y="5270244"/>
            <a:ext cx="851330" cy="1346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5713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119566"/>
            <a:ext cx="8712967" cy="1077186"/>
          </a:xfrm>
        </p:spPr>
        <p:txBody>
          <a:body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6000" b="1" cap="none" spc="50" dirty="0" smtClean="0">
                <a:ln w="11430"/>
                <a:effectLst>
                  <a:outerShdw blurRad="76200" dist="50800" dir="5400000" algn="tl" rotWithShape="0">
                    <a:srgbClr val="000000">
                      <a:alpha val="65000"/>
                    </a:srgbClr>
                  </a:outerShdw>
                </a:effectLst>
              </a:rPr>
              <a:t>1940 - 1950</a:t>
            </a:r>
            <a:r>
              <a:rPr lang="es-ES" sz="6000" b="1" cap="none" spc="50" dirty="0">
                <a:ln w="11430"/>
                <a:solidFill>
                  <a:srgbClr val="FF0000"/>
                </a:solidFill>
                <a:effectLst>
                  <a:outerShdw blurRad="76200" dist="50800" dir="5400000" algn="tl" rotWithShape="0">
                    <a:srgbClr val="000000">
                      <a:alpha val="65000"/>
                    </a:srgbClr>
                  </a:outerShdw>
                </a:effectLst>
              </a:rPr>
              <a:t/>
            </a:r>
            <a:br>
              <a:rPr lang="es-ES" sz="6000" b="1" cap="none" spc="50" dirty="0">
                <a:ln w="11430"/>
                <a:solidFill>
                  <a:srgbClr val="FF0000"/>
                </a:solidFill>
                <a:effectLst>
                  <a:outerShdw blurRad="76200" dist="50800" dir="5400000" algn="tl" rotWithShape="0">
                    <a:srgbClr val="000000">
                      <a:alpha val="65000"/>
                    </a:srgbClr>
                  </a:outerShdw>
                </a:effectLst>
              </a:rPr>
            </a:br>
            <a:r>
              <a:rPr lang="es-ES" sz="2000" b="1" cap="none" spc="50" dirty="0" smtClean="0">
                <a:ln w="11430"/>
                <a:effectLst>
                  <a:outerShdw blurRad="76200" dist="50800" dir="5400000" algn="tl" rotWithShape="0">
                    <a:srgbClr val="000000">
                      <a:alpha val="65000"/>
                    </a:srgbClr>
                  </a:outerShdw>
                </a:effectLst>
              </a:rPr>
              <a:t/>
            </a:r>
            <a:br>
              <a:rPr lang="es-ES" sz="2000" b="1" cap="none" spc="50" dirty="0" smtClean="0">
                <a:ln w="11430"/>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endParaRPr lang="es-ES" sz="48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323528" y="119566"/>
            <a:ext cx="1836796" cy="1077186"/>
          </a:xfrm>
          <a:prstGeom prst="rect">
            <a:avLst/>
          </a:prstGeom>
          <a:noFill/>
          <a:ln w="9525">
            <a:noFill/>
            <a:miter lim="800000"/>
            <a:headEnd/>
            <a:tailEnd/>
          </a:ln>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9616" y="119566"/>
            <a:ext cx="1559508" cy="1077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 Título"/>
          <p:cNvSpPr txBox="1">
            <a:spLocks/>
          </p:cNvSpPr>
          <p:nvPr/>
        </p:nvSpPr>
        <p:spPr>
          <a:xfrm>
            <a:off x="323527" y="1223875"/>
            <a:ext cx="8712967" cy="3573277"/>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2000" b="1" cap="none" spc="50" dirty="0" smtClean="0">
                <a:ln w="11430"/>
                <a:effectLst>
                  <a:outerShdw blurRad="76200" dist="50800" dir="5400000" algn="tl" rotWithShape="0">
                    <a:srgbClr val="000000">
                      <a:alpha val="65000"/>
                    </a:srgbClr>
                  </a:outerShdw>
                </a:effectLst>
              </a:rPr>
              <a:t/>
            </a:r>
            <a:br>
              <a:rPr lang="es-ES" sz="2000" b="1" cap="none" spc="50" dirty="0" smtClean="0">
                <a:ln w="11430"/>
                <a:effectLst>
                  <a:outerShdw blurRad="76200" dist="50800" dir="5400000" algn="tl" rotWithShape="0">
                    <a:srgbClr val="000000">
                      <a:alpha val="65000"/>
                    </a:srgbClr>
                  </a:outerShdw>
                </a:effectLst>
              </a:rPr>
            </a:br>
            <a:endParaRPr lang="es-ES" sz="2000" b="1" cap="none" spc="50" dirty="0" smtClean="0">
              <a:ln w="11430"/>
              <a:effectLst>
                <a:outerShdw blurRad="76200" dist="50800" dir="5400000" algn="tl" rotWithShape="0">
                  <a:srgbClr val="000000">
                    <a:alpha val="65000"/>
                  </a:srgbClr>
                </a:outerShdw>
              </a:effectLst>
            </a:endParaRPr>
          </a:p>
          <a:p>
            <a:pPr algn="ctr"/>
            <a:endParaRPr lang="es-ES" sz="2000" b="1" cap="none" spc="50" dirty="0">
              <a:ln w="11430"/>
              <a:solidFill>
                <a:srgbClr val="FF0000"/>
              </a:solidFill>
              <a:effectLst>
                <a:outerShdw blurRad="76200" dist="50800" dir="5400000" algn="tl" rotWithShape="0">
                  <a:srgbClr val="000000">
                    <a:alpha val="65000"/>
                  </a:srgbClr>
                </a:outerShdw>
              </a:effectLst>
            </a:endParaRPr>
          </a:p>
          <a:p>
            <a:pPr algn="ctr"/>
            <a:r>
              <a:rPr lang="es-ES" sz="2000" b="1" cap="none" spc="50" dirty="0" smtClean="0">
                <a:ln w="11430"/>
                <a:solidFill>
                  <a:srgbClr val="FF0000"/>
                </a:solidFill>
                <a:effectLst>
                  <a:outerShdw blurRad="76200" dist="50800" dir="5400000" algn="tl" rotWithShape="0">
                    <a:srgbClr val="000000">
                      <a:alpha val="65000"/>
                    </a:srgbClr>
                  </a:outerShdw>
                </a:effectLst>
              </a:rPr>
              <a:t>1948    Los 10 Quemados: Pozo 10 (6-Octubre-1948) Hs. 10:00 a.m. </a:t>
            </a:r>
            <a:br>
              <a:rPr lang="es-ES" sz="2000" b="1" cap="none" spc="50" dirty="0" smtClean="0">
                <a:ln w="11430"/>
                <a:solidFill>
                  <a:srgbClr val="FF0000"/>
                </a:solidFill>
                <a:effectLst>
                  <a:outerShdw blurRad="76200" dist="50800" dir="5400000" algn="tl" rotWithShape="0">
                    <a:srgbClr val="000000">
                      <a:alpha val="65000"/>
                    </a:srgbClr>
                  </a:outerShdw>
                </a:effectLst>
              </a:rPr>
            </a:br>
            <a:r>
              <a:rPr lang="es-ES" sz="1600" b="1" cap="none" spc="50" dirty="0" smtClean="0">
                <a:ln w="11430"/>
                <a:effectLst>
                  <a:outerShdw blurRad="76200" dist="50800" dir="5400000" algn="tl" rotWithShape="0">
                    <a:srgbClr val="000000">
                      <a:alpha val="65000"/>
                    </a:srgbClr>
                  </a:outerShdw>
                </a:effectLst>
              </a:rPr>
              <a:t>1).- Demetrio Burton H. (Chofer del Camión </a:t>
            </a:r>
            <a:r>
              <a:rPr lang="es-ES" sz="1600" b="1" cap="none" spc="50" dirty="0" err="1" smtClean="0">
                <a:ln w="11430"/>
                <a:effectLst>
                  <a:outerShdw blurRad="76200" dist="50800" dir="5400000" algn="tl" rotWithShape="0">
                    <a:srgbClr val="000000">
                      <a:alpha val="65000"/>
                    </a:srgbClr>
                  </a:outerShdw>
                </a:effectLst>
              </a:rPr>
              <a:t>Cementador</a:t>
            </a:r>
            <a:r>
              <a:rPr lang="es-ES" sz="1600" b="1" cap="none" spc="50" dirty="0" smtClean="0">
                <a:ln w="11430"/>
                <a:effectLst>
                  <a:outerShdw blurRad="76200" dist="50800" dir="5400000" algn="tl" rotWithShape="0">
                    <a:srgbClr val="000000">
                      <a:alpha val="65000"/>
                    </a:srgbClr>
                  </a:outerShdw>
                </a:effectLst>
              </a:rPr>
              <a:t>) </a:t>
            </a:r>
            <a:br>
              <a:rPr lang="es-ES" sz="1600" b="1" cap="none" spc="50" dirty="0" smtClean="0">
                <a:ln w="11430"/>
                <a:effectLst>
                  <a:outerShdw blurRad="76200" dist="50800" dir="5400000" algn="tl" rotWithShape="0">
                    <a:srgbClr val="000000">
                      <a:alpha val="65000"/>
                    </a:srgbClr>
                  </a:outerShdw>
                </a:effectLst>
              </a:rPr>
            </a:br>
            <a:r>
              <a:rPr lang="es-ES" sz="1600" b="1" cap="none" spc="50" dirty="0" smtClean="0">
                <a:ln w="11430"/>
                <a:effectLst>
                  <a:outerShdw blurRad="76200" dist="50800" dir="5400000" algn="tl" rotWithShape="0">
                    <a:srgbClr val="000000">
                      <a:alpha val="65000"/>
                    </a:srgbClr>
                  </a:outerShdw>
                </a:effectLst>
              </a:rPr>
              <a:t>2).- Ramiro Vargas P. (Ayudante del Camión </a:t>
            </a:r>
            <a:r>
              <a:rPr lang="es-ES" sz="1600" b="1" cap="none" spc="50" dirty="0" err="1" smtClean="0">
                <a:ln w="11430"/>
                <a:effectLst>
                  <a:outerShdw blurRad="76200" dist="50800" dir="5400000" algn="tl" rotWithShape="0">
                    <a:srgbClr val="000000">
                      <a:alpha val="65000"/>
                    </a:srgbClr>
                  </a:outerShdw>
                </a:effectLst>
              </a:rPr>
              <a:t>Cementador</a:t>
            </a:r>
            <a:r>
              <a:rPr lang="es-ES" sz="1600" b="1" cap="none" spc="50" dirty="0" smtClean="0">
                <a:ln w="11430"/>
                <a:effectLst>
                  <a:outerShdw blurRad="76200" dist="50800" dir="5400000" algn="tl" rotWithShape="0">
                    <a:srgbClr val="000000">
                      <a:alpha val="65000"/>
                    </a:srgbClr>
                  </a:outerShdw>
                </a:effectLst>
              </a:rPr>
              <a:t>) </a:t>
            </a:r>
            <a:br>
              <a:rPr lang="es-ES" sz="1600" b="1" cap="none" spc="50" dirty="0" smtClean="0">
                <a:ln w="11430"/>
                <a:effectLst>
                  <a:outerShdw blurRad="76200" dist="50800" dir="5400000" algn="tl" rotWithShape="0">
                    <a:srgbClr val="000000">
                      <a:alpha val="65000"/>
                    </a:srgbClr>
                  </a:outerShdw>
                </a:effectLst>
              </a:rPr>
            </a:br>
            <a:r>
              <a:rPr lang="es-ES" sz="1600" b="1" cap="none" spc="50" dirty="0" smtClean="0">
                <a:ln w="11430"/>
                <a:effectLst>
                  <a:outerShdw blurRad="76200" dist="50800" dir="5400000" algn="tl" rotWithShape="0">
                    <a:srgbClr val="000000">
                      <a:alpha val="65000"/>
                    </a:srgbClr>
                  </a:outerShdw>
                </a:effectLst>
              </a:rPr>
              <a:t>3).- Rogelio Galarza R. (Enganchador) murió en el acto. </a:t>
            </a:r>
            <a:br>
              <a:rPr lang="es-ES" sz="1600" b="1" cap="none" spc="50" dirty="0" smtClean="0">
                <a:ln w="11430"/>
                <a:effectLst>
                  <a:outerShdw blurRad="76200" dist="50800" dir="5400000" algn="tl" rotWithShape="0">
                    <a:srgbClr val="000000">
                      <a:alpha val="65000"/>
                    </a:srgbClr>
                  </a:outerShdw>
                </a:effectLst>
              </a:rPr>
            </a:br>
            <a:r>
              <a:rPr lang="es-ES" sz="1600" b="1" cap="none" spc="50" dirty="0" smtClean="0">
                <a:ln w="11430"/>
                <a:effectLst>
                  <a:outerShdw blurRad="76200" dist="50800" dir="5400000" algn="tl" rotWithShape="0">
                    <a:srgbClr val="000000">
                      <a:alpha val="65000"/>
                    </a:srgbClr>
                  </a:outerShdw>
                </a:effectLst>
              </a:rPr>
              <a:t>4).-  Hilarión Ojeda </a:t>
            </a:r>
            <a:r>
              <a:rPr lang="es-ES" sz="1600" b="1" cap="none" spc="50" dirty="0" err="1" smtClean="0">
                <a:ln w="11430"/>
                <a:effectLst>
                  <a:outerShdw blurRad="76200" dist="50800" dir="5400000" algn="tl" rotWithShape="0">
                    <a:srgbClr val="000000">
                      <a:alpha val="65000"/>
                    </a:srgbClr>
                  </a:outerShdw>
                </a:effectLst>
              </a:rPr>
              <a:t>Dominguez</a:t>
            </a:r>
            <a:r>
              <a:rPr lang="es-ES" sz="1600" b="1" cap="none" spc="50" dirty="0" smtClean="0">
                <a:ln w="11430"/>
                <a:effectLst>
                  <a:outerShdw blurRad="76200" dist="50800" dir="5400000" algn="tl" rotWithShape="0">
                    <a:srgbClr val="000000">
                      <a:alpha val="65000"/>
                    </a:srgbClr>
                  </a:outerShdw>
                </a:effectLst>
              </a:rPr>
              <a:t> (Ayudante de Pozo) </a:t>
            </a:r>
            <a:br>
              <a:rPr lang="es-ES" sz="1600" b="1" cap="none" spc="50" dirty="0" smtClean="0">
                <a:ln w="11430"/>
                <a:effectLst>
                  <a:outerShdw blurRad="76200" dist="50800" dir="5400000" algn="tl" rotWithShape="0">
                    <a:srgbClr val="000000">
                      <a:alpha val="65000"/>
                    </a:srgbClr>
                  </a:outerShdw>
                </a:effectLst>
              </a:rPr>
            </a:br>
            <a:r>
              <a:rPr lang="es-ES" sz="1600" b="1" cap="none" spc="50" dirty="0" smtClean="0">
                <a:ln w="11430"/>
                <a:effectLst>
                  <a:outerShdw blurRad="76200" dist="50800" dir="5400000" algn="tl" rotWithShape="0">
                    <a:srgbClr val="000000">
                      <a:alpha val="65000"/>
                    </a:srgbClr>
                  </a:outerShdw>
                </a:effectLst>
              </a:rPr>
              <a:t>5).- Wilfredo </a:t>
            </a:r>
            <a:r>
              <a:rPr lang="es-ES" sz="1600" b="1" cap="none" spc="50" dirty="0" err="1" smtClean="0">
                <a:ln w="11430"/>
                <a:effectLst>
                  <a:outerShdw blurRad="76200" dist="50800" dir="5400000" algn="tl" rotWithShape="0">
                    <a:srgbClr val="000000">
                      <a:alpha val="65000"/>
                    </a:srgbClr>
                  </a:outerShdw>
                </a:effectLst>
              </a:rPr>
              <a:t>Torrico</a:t>
            </a:r>
            <a:r>
              <a:rPr lang="es-ES" sz="1600" b="1" cap="none" spc="50" dirty="0" smtClean="0">
                <a:ln w="11430"/>
                <a:effectLst>
                  <a:outerShdw blurRad="76200" dist="50800" dir="5400000" algn="tl" rotWithShape="0">
                    <a:srgbClr val="000000">
                      <a:alpha val="65000"/>
                    </a:srgbClr>
                  </a:outerShdw>
                </a:effectLst>
              </a:rPr>
              <a:t> T. (Perforador) </a:t>
            </a:r>
          </a:p>
          <a:p>
            <a:pPr algn="ctr"/>
            <a:r>
              <a:rPr lang="es-ES" sz="1600" b="1" cap="none" spc="50" dirty="0" smtClean="0">
                <a:ln w="11430"/>
                <a:effectLst>
                  <a:outerShdw blurRad="76200" dist="50800" dir="5400000" algn="tl" rotWithShape="0">
                    <a:srgbClr val="000000">
                      <a:alpha val="65000"/>
                    </a:srgbClr>
                  </a:outerShdw>
                </a:effectLst>
              </a:rPr>
              <a:t>6).- Ángel Rojas C. (Maquinista)</a:t>
            </a:r>
          </a:p>
          <a:p>
            <a:pPr algn="ctr"/>
            <a:r>
              <a:rPr lang="es-ES" sz="1600" b="1" cap="none" spc="50" dirty="0" smtClean="0">
                <a:ln w="11430"/>
                <a:solidFill>
                  <a:srgbClr val="FF0000"/>
                </a:solidFill>
                <a:effectLst>
                  <a:outerShdw blurRad="76200" dist="50800" dir="5400000" algn="tl" rotWithShape="0">
                    <a:srgbClr val="000000">
                      <a:alpha val="65000"/>
                    </a:srgbClr>
                  </a:outerShdw>
                </a:effectLst>
              </a:rPr>
              <a:t>7).- Héctor </a:t>
            </a:r>
            <a:r>
              <a:rPr lang="es-ES" sz="1600" b="1" cap="none" spc="50" dirty="0" err="1" smtClean="0">
                <a:ln w="11430"/>
                <a:solidFill>
                  <a:srgbClr val="FF0000"/>
                </a:solidFill>
                <a:effectLst>
                  <a:outerShdw blurRad="76200" dist="50800" dir="5400000" algn="tl" rotWithShape="0">
                    <a:srgbClr val="000000">
                      <a:alpha val="65000"/>
                    </a:srgbClr>
                  </a:outerShdw>
                </a:effectLst>
              </a:rPr>
              <a:t>Ferrufino</a:t>
            </a:r>
            <a:r>
              <a:rPr lang="es-ES" sz="1600" b="1" cap="none" spc="50" dirty="0" smtClean="0">
                <a:ln w="11430"/>
                <a:solidFill>
                  <a:srgbClr val="FF0000"/>
                </a:solidFill>
                <a:effectLst>
                  <a:outerShdw blurRad="76200" dist="50800" dir="5400000" algn="tl" rotWithShape="0">
                    <a:srgbClr val="000000">
                      <a:alpha val="65000"/>
                    </a:srgbClr>
                  </a:outerShdw>
                </a:effectLst>
              </a:rPr>
              <a:t> V.</a:t>
            </a:r>
          </a:p>
          <a:p>
            <a:pPr algn="ctr"/>
            <a:r>
              <a:rPr lang="es-ES" sz="1600" b="1" cap="none" spc="50" dirty="0" smtClean="0">
                <a:ln w="11430"/>
                <a:effectLst>
                  <a:outerShdw blurRad="76200" dist="50800" dir="5400000" algn="tl" rotWithShape="0">
                    <a:srgbClr val="000000">
                      <a:alpha val="65000"/>
                    </a:srgbClr>
                  </a:outerShdw>
                </a:effectLst>
              </a:rPr>
              <a:t>8).- Manuel Gutiérrez  D.</a:t>
            </a:r>
          </a:p>
          <a:p>
            <a:pPr algn="ctr"/>
            <a:r>
              <a:rPr lang="es-ES" sz="1600" b="1" cap="none" spc="50" dirty="0" smtClean="0">
                <a:ln w="11430"/>
                <a:effectLst>
                  <a:outerShdw blurRad="76200" dist="50800" dir="5400000" algn="tl" rotWithShape="0">
                    <a:srgbClr val="000000">
                      <a:alpha val="65000"/>
                    </a:srgbClr>
                  </a:outerShdw>
                </a:effectLst>
              </a:rPr>
              <a:t>9).-  Segundino Peralta T.</a:t>
            </a:r>
          </a:p>
          <a:p>
            <a:pPr algn="ctr"/>
            <a:r>
              <a:rPr lang="es-ES" sz="1600" b="1" cap="none" spc="50" dirty="0" smtClean="0">
                <a:ln w="11430"/>
                <a:effectLst>
                  <a:outerShdw blurRad="76200" dist="50800" dir="5400000" algn="tl" rotWithShape="0">
                    <a:srgbClr val="000000">
                      <a:alpha val="65000"/>
                    </a:srgbClr>
                  </a:outerShdw>
                </a:effectLst>
              </a:rPr>
              <a:t>10).- Octavio Justiniano C. </a:t>
            </a:r>
          </a:p>
          <a:p>
            <a:pPr algn="ctr"/>
            <a:endParaRPr lang="es-ES" sz="1600" b="1" cap="none" spc="50" dirty="0" smtClean="0">
              <a:ln w="11430"/>
              <a:effectLst>
                <a:outerShdw blurRad="76200" dist="50800" dir="5400000" algn="tl" rotWithShape="0">
                  <a:srgbClr val="000000">
                    <a:alpha val="65000"/>
                  </a:srgbClr>
                </a:outerShdw>
              </a:effectLst>
            </a:endParaRPr>
          </a:p>
          <a:p>
            <a:pPr algn="ctr"/>
            <a:r>
              <a:rPr lang="es-ES" sz="1600" b="1" cap="none" spc="50" dirty="0" smtClean="0">
                <a:ln w="11430"/>
                <a:effectLst>
                  <a:outerShdw blurRad="76200" dist="50800" dir="5400000" algn="tl" rotWithShape="0">
                    <a:srgbClr val="000000">
                      <a:alpha val="65000"/>
                    </a:srgbClr>
                  </a:outerShdw>
                </a:effectLst>
              </a:rPr>
              <a:t>EN HOMENAJE A ESTOS VALEROSOS TRABAJADORES DEL POZO 10, HAY UN MAUSOLEO COMUN Y LAS CALLES DEL CAMPAMENTO DE YPFB, TOMARON SUS NOMBRES</a:t>
            </a:r>
          </a:p>
          <a:p>
            <a:pPr algn="ctr"/>
            <a:r>
              <a:rPr lang="es-ES" sz="2000" b="1" cap="none" spc="50" dirty="0" smtClean="0">
                <a:ln w="11430"/>
                <a:effectLst>
                  <a:outerShdw blurRad="76200" dist="50800" dir="5400000" algn="tl" rotWithShape="0">
                    <a:srgbClr val="000000">
                      <a:alpha val="65000"/>
                    </a:srgbClr>
                  </a:outerShdw>
                </a:effectLst>
              </a:rPr>
              <a:t/>
            </a:r>
            <a:br>
              <a:rPr lang="es-ES" sz="2000" b="1" cap="none" spc="50" dirty="0" smtClean="0">
                <a:ln w="11430"/>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endParaRPr lang="es-ES" sz="4800" b="1" cap="none" spc="50" dirty="0">
              <a:ln w="11430"/>
              <a:effectLst>
                <a:outerShdw blurRad="76200" dist="50800" dir="5400000" algn="tl" rotWithShape="0">
                  <a:srgbClr val="000000">
                    <a:alpha val="65000"/>
                  </a:srgbClr>
                </a:outerShdw>
              </a:effectLst>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20" y="5205771"/>
            <a:ext cx="2797145" cy="1566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2352" y="5051058"/>
            <a:ext cx="2314142" cy="1732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SONY\Desktop\ESCRITORES (Sociedad SEGH) Santa Cruz 2019\IMG-20180902-WA0027.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7574"/>
          <a:stretch/>
        </p:blipFill>
        <p:spPr bwMode="auto">
          <a:xfrm rot="5400000">
            <a:off x="1040489" y="4118074"/>
            <a:ext cx="1732929" cy="3598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9749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119566"/>
            <a:ext cx="8712967" cy="1077186"/>
          </a:xfrm>
        </p:spPr>
        <p:txBody>
          <a:body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6000" b="1" cap="none" spc="50" dirty="0" smtClean="0">
                <a:ln w="11430"/>
                <a:effectLst>
                  <a:outerShdw blurRad="76200" dist="50800" dir="5400000" algn="tl" rotWithShape="0">
                    <a:srgbClr val="000000">
                      <a:alpha val="65000"/>
                    </a:srgbClr>
                  </a:outerShdw>
                </a:effectLst>
              </a:rPr>
              <a:t>1950 - 1960</a:t>
            </a:r>
            <a:r>
              <a:rPr lang="es-ES" sz="6000" b="1" cap="none" spc="50" dirty="0">
                <a:ln w="11430"/>
                <a:solidFill>
                  <a:srgbClr val="FF0000"/>
                </a:solidFill>
                <a:effectLst>
                  <a:outerShdw blurRad="76200" dist="50800" dir="5400000" algn="tl" rotWithShape="0">
                    <a:srgbClr val="000000">
                      <a:alpha val="65000"/>
                    </a:srgbClr>
                  </a:outerShdw>
                </a:effectLst>
              </a:rPr>
              <a:t/>
            </a:r>
            <a:br>
              <a:rPr lang="es-ES" sz="6000" b="1" cap="none" spc="50" dirty="0">
                <a:ln w="11430"/>
                <a:solidFill>
                  <a:srgbClr val="FF0000"/>
                </a:solidFill>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endParaRPr lang="es-ES" sz="48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323528" y="119566"/>
            <a:ext cx="1836796" cy="1077186"/>
          </a:xfrm>
          <a:prstGeom prst="rect">
            <a:avLst/>
          </a:prstGeom>
          <a:noFill/>
          <a:ln w="9525">
            <a:noFill/>
            <a:miter lim="800000"/>
            <a:headEnd/>
            <a:tailEnd/>
          </a:ln>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9616" y="119566"/>
            <a:ext cx="1559508" cy="1077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 Título"/>
          <p:cNvSpPr txBox="1">
            <a:spLocks/>
          </p:cNvSpPr>
          <p:nvPr/>
        </p:nvSpPr>
        <p:spPr>
          <a:xfrm>
            <a:off x="351634" y="1340768"/>
            <a:ext cx="8712967" cy="1368152"/>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endParaRPr lang="es-ES" sz="6000" b="1" cap="none" spc="50" dirty="0" smtClean="0">
              <a:ln w="11430"/>
              <a:solidFill>
                <a:srgbClr val="FF0000"/>
              </a:solidFill>
              <a:effectLst>
                <a:outerShdw blurRad="76200" dist="50800" dir="5400000" algn="tl" rotWithShape="0">
                  <a:srgbClr val="000000">
                    <a:alpha val="65000"/>
                  </a:srgbClr>
                </a:outerShdw>
              </a:effectLst>
            </a:endParaRPr>
          </a:p>
          <a:p>
            <a:pPr algn="ctr"/>
            <a:r>
              <a:rPr lang="es-ES" sz="2000" b="1" cap="none" spc="50" dirty="0" smtClean="0">
                <a:ln w="11430"/>
                <a:effectLst>
                  <a:outerShdw blurRad="76200" dist="50800" dir="5400000" algn="tl" rotWithShape="0">
                    <a:srgbClr val="000000">
                      <a:alpha val="65000"/>
                    </a:srgbClr>
                  </a:outerShdw>
                </a:effectLst>
              </a:rPr>
              <a:t>1950 Inicia actividades el Depto. LODOS (de los mas antiguos  de YPFB) 1952 Llegan a </a:t>
            </a:r>
            <a:r>
              <a:rPr lang="es-ES" sz="2000" b="1" cap="none" spc="50" dirty="0" err="1" smtClean="0">
                <a:ln w="11430"/>
                <a:effectLst>
                  <a:outerShdw blurRad="76200" dist="50800" dir="5400000" algn="tl" rotWithShape="0">
                    <a:srgbClr val="000000">
                      <a:alpha val="65000"/>
                    </a:srgbClr>
                  </a:outerShdw>
                </a:effectLst>
              </a:rPr>
              <a:t>Camiri</a:t>
            </a:r>
            <a:r>
              <a:rPr lang="es-ES" sz="2000" b="1" cap="none" spc="50" dirty="0" smtClean="0">
                <a:ln w="11430"/>
                <a:effectLst>
                  <a:outerShdw blurRad="76200" dist="50800" dir="5400000" algn="tl" rotWithShape="0">
                    <a:srgbClr val="000000">
                      <a:alpha val="65000"/>
                    </a:srgbClr>
                  </a:outerShdw>
                </a:effectLst>
              </a:rPr>
              <a:t> las Hermanitas CLARISAS (Capilla y Hospital YPFB) </a:t>
            </a:r>
            <a:br>
              <a:rPr lang="es-ES" sz="2000" b="1" cap="none" spc="50" dirty="0" smtClean="0">
                <a:ln w="11430"/>
                <a:effectLst>
                  <a:outerShdw blurRad="76200" dist="50800" dir="5400000" algn="tl" rotWithShape="0">
                    <a:srgbClr val="000000">
                      <a:alpha val="65000"/>
                    </a:srgbClr>
                  </a:outerShdw>
                </a:effectLst>
              </a:rPr>
            </a:br>
            <a:r>
              <a:rPr lang="es-ES" sz="2000" b="1" cap="none" spc="50" dirty="0" smtClean="0">
                <a:ln w="11430"/>
                <a:effectLst>
                  <a:outerShdw blurRad="76200" dist="50800" dir="5400000" algn="tl" rotWithShape="0">
                    <a:srgbClr val="000000">
                      <a:alpha val="65000"/>
                    </a:srgbClr>
                  </a:outerShdw>
                </a:effectLst>
              </a:rPr>
              <a:t>1953 La creación del SERVICIO AEREO de YPFB </a:t>
            </a:r>
            <a:br>
              <a:rPr lang="es-ES" sz="2000" b="1" cap="none" spc="50" dirty="0" smtClean="0">
                <a:ln w="11430"/>
                <a:effectLst>
                  <a:outerShdw blurRad="76200" dist="50800" dir="5400000" algn="tl" rotWithShape="0">
                    <a:srgbClr val="000000">
                      <a:alpha val="65000"/>
                    </a:srgbClr>
                  </a:outerShdw>
                </a:effectLst>
              </a:rPr>
            </a:br>
            <a:r>
              <a:rPr lang="es-ES" sz="2000" b="1" cap="none" spc="50" dirty="0" smtClean="0">
                <a:ln w="11430"/>
                <a:effectLst>
                  <a:outerShdw blurRad="76200" dist="50800" dir="5400000" algn="tl" rotWithShape="0">
                    <a:srgbClr val="000000">
                      <a:alpha val="65000"/>
                    </a:srgbClr>
                  </a:outerShdw>
                </a:effectLst>
              </a:rPr>
              <a:t>1953 </a:t>
            </a:r>
            <a:r>
              <a:rPr lang="es-ES" sz="2000" b="1" cap="none" spc="50" dirty="0">
                <a:ln w="11430"/>
                <a:effectLst>
                  <a:outerShdw blurRad="76200" dist="50800" dir="5400000" algn="tl" rotWithShape="0">
                    <a:srgbClr val="000000">
                      <a:alpha val="65000"/>
                    </a:srgbClr>
                  </a:outerShdw>
                </a:effectLst>
              </a:rPr>
              <a:t> </a:t>
            </a:r>
            <a:r>
              <a:rPr lang="es-ES" sz="2000" b="1" cap="none" spc="50" dirty="0" smtClean="0">
                <a:ln w="11430"/>
                <a:effectLst>
                  <a:outerShdw blurRad="76200" dist="50800" dir="5400000" algn="tl" rotWithShape="0">
                    <a:srgbClr val="000000">
                      <a:alpha val="65000"/>
                    </a:srgbClr>
                  </a:outerShdw>
                </a:effectLst>
              </a:rPr>
              <a:t>Llegada de 4 Equipos de Perforación a Rotación para CAMIRI </a:t>
            </a:r>
            <a:r>
              <a:rPr lang="es-ES" sz="4000" b="1" cap="none" spc="50" dirty="0" smtClean="0">
                <a:ln w="11430"/>
                <a:effectLst>
                  <a:outerShdw blurRad="76200" dist="50800" dir="5400000" algn="tl" rotWithShape="0">
                    <a:srgbClr val="000000">
                      <a:alpha val="65000"/>
                    </a:srgbClr>
                  </a:outerShdw>
                </a:effectLst>
              </a:rPr>
              <a:t/>
            </a:r>
            <a:br>
              <a:rPr lang="es-ES" sz="4000" b="1" cap="none" spc="50" dirty="0" smtClean="0">
                <a:ln w="11430"/>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endParaRPr lang="es-ES" sz="4800" b="1" cap="none" spc="50" dirty="0">
              <a:ln w="11430"/>
              <a:effectLst>
                <a:outerShdw blurRad="76200" dist="50800" dir="5400000" algn="tl" rotWithShape="0">
                  <a:srgbClr val="000000">
                    <a:alpha val="65000"/>
                  </a:srgbClr>
                </a:outerShdw>
              </a:effectLst>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446" y="2924944"/>
            <a:ext cx="2761673" cy="1724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1589" y="2924944"/>
            <a:ext cx="2782008" cy="1724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8184" y="2947161"/>
            <a:ext cx="2401115" cy="1702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60324" y="4773791"/>
            <a:ext cx="2952923" cy="1959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13516" y="4797151"/>
            <a:ext cx="3115783" cy="1959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descr="C:\Users\SONY\Desktop\Las Hermanas Clarisa (CAMIRI - YPFB)\Las Hermanitas Clarisa.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1634" y="4788794"/>
            <a:ext cx="1476298" cy="1944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9524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119566"/>
            <a:ext cx="8712967" cy="717146"/>
          </a:xfrm>
        </p:spPr>
        <p:txBody>
          <a:bodyPr/>
          <a:lstStyle/>
          <a:p>
            <a:pPr algn="ctr"/>
            <a:r>
              <a:rPr lang="es-ES" sz="3200" b="1" u="sng" cap="none" spc="50" dirty="0" smtClean="0">
                <a:ln w="11430"/>
                <a:solidFill>
                  <a:srgbClr val="FF0000"/>
                </a:solidFill>
                <a:effectLst>
                  <a:outerShdw blurRad="76200" dist="50800" dir="5400000" algn="tl" rotWithShape="0">
                    <a:srgbClr val="000000">
                      <a:alpha val="65000"/>
                    </a:srgbClr>
                  </a:outerShdw>
                </a:effectLst>
              </a:rPr>
              <a:t/>
            </a:r>
            <a:br>
              <a:rPr lang="es-ES" sz="3200" b="1" u="sng" cap="none" spc="50" dirty="0" smtClean="0">
                <a:ln w="11430"/>
                <a:solidFill>
                  <a:srgbClr val="FF0000"/>
                </a:solidFill>
                <a:effectLst>
                  <a:outerShdw blurRad="76200" dist="50800" dir="5400000" algn="tl" rotWithShape="0">
                    <a:srgbClr val="000000">
                      <a:alpha val="65000"/>
                    </a:srgbClr>
                  </a:outerShdw>
                </a:effectLst>
              </a:rPr>
            </a:br>
            <a:r>
              <a:rPr lang="es-ES" sz="3200" b="1" u="sng" cap="none" spc="50" dirty="0" smtClean="0">
                <a:ln w="11430"/>
                <a:solidFill>
                  <a:srgbClr val="FF0000"/>
                </a:solidFill>
                <a:effectLst>
                  <a:outerShdw blurRad="76200" dist="50800" dir="5400000" algn="tl" rotWithShape="0">
                    <a:srgbClr val="000000">
                      <a:alpha val="65000"/>
                    </a:srgbClr>
                  </a:outerShdw>
                </a:effectLst>
              </a:rPr>
              <a:t>CAMIRI – Plano de YPFB</a:t>
            </a:r>
            <a:br>
              <a:rPr lang="es-ES" sz="3200" b="1" u="sng" cap="none" spc="50" dirty="0" smtClean="0">
                <a:ln w="11430"/>
                <a:solidFill>
                  <a:srgbClr val="FF0000"/>
                </a:solidFill>
                <a:effectLst>
                  <a:outerShdw blurRad="76200" dist="50800" dir="5400000" algn="tl" rotWithShape="0">
                    <a:srgbClr val="000000">
                      <a:alpha val="65000"/>
                    </a:srgbClr>
                  </a:outerShdw>
                </a:effectLst>
              </a:rPr>
            </a:br>
            <a:endParaRPr lang="es-ES" sz="20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251520" y="119566"/>
            <a:ext cx="1548764" cy="645138"/>
          </a:xfrm>
          <a:prstGeom prst="rect">
            <a:avLst/>
          </a:prstGeom>
          <a:noFill/>
          <a:ln w="9525">
            <a:noFill/>
            <a:miter lim="800000"/>
            <a:headEnd/>
            <a:tailEnd/>
          </a:ln>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312" y="93480"/>
            <a:ext cx="1508372" cy="64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C:\Users\SONY\Desktop\ARTICULOS PARA EL FACEBOOK\49 UN GRAN ENCUENTRO DESPUES DE CASI 50 AÑOS\11 YPFB 20190707_09070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5656" y="980728"/>
            <a:ext cx="5978605" cy="5603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7498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119566"/>
            <a:ext cx="8712967" cy="573130"/>
          </a:xfrm>
        </p:spPr>
        <p:txBody>
          <a:body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6000" b="1" cap="none" spc="50" dirty="0">
                <a:ln w="11430"/>
                <a:solidFill>
                  <a:srgbClr val="FF0000"/>
                </a:solidFill>
                <a:effectLst>
                  <a:outerShdw blurRad="76200" dist="50800" dir="5400000" algn="tl" rotWithShape="0">
                    <a:srgbClr val="000000">
                      <a:alpha val="65000"/>
                    </a:srgbClr>
                  </a:outerShdw>
                </a:effectLst>
              </a:rPr>
              <a:t/>
            </a:r>
            <a:br>
              <a:rPr lang="es-ES" sz="6000" b="1" cap="none" spc="50" dirty="0">
                <a:ln w="11430"/>
                <a:solidFill>
                  <a:srgbClr val="FF0000"/>
                </a:solidFill>
                <a:effectLst>
                  <a:outerShdw blurRad="76200" dist="50800" dir="5400000" algn="tl" rotWithShape="0">
                    <a:srgbClr val="000000">
                      <a:alpha val="65000"/>
                    </a:srgbClr>
                  </a:outerShdw>
                </a:effectLst>
              </a:rPr>
            </a:br>
            <a:r>
              <a:rPr lang="es-ES" sz="6000" b="1" cap="none" spc="50" dirty="0" smtClean="0">
                <a:ln w="11430"/>
                <a:effectLst>
                  <a:outerShdw blurRad="76200" dist="50800" dir="5400000" algn="tl" rotWithShape="0">
                    <a:srgbClr val="000000">
                      <a:alpha val="65000"/>
                    </a:srgbClr>
                  </a:outerShdw>
                </a:effectLst>
              </a:rPr>
              <a:t> 1960</a:t>
            </a:r>
            <a:r>
              <a:rPr lang="es-ES" sz="6000" b="1" cap="none" spc="50" dirty="0">
                <a:ln w="11430"/>
                <a:solidFill>
                  <a:srgbClr val="FF0000"/>
                </a:solidFill>
                <a:effectLst>
                  <a:outerShdw blurRad="76200" dist="50800" dir="5400000" algn="tl" rotWithShape="0">
                    <a:srgbClr val="000000">
                      <a:alpha val="65000"/>
                    </a:srgbClr>
                  </a:outerShdw>
                </a:effectLst>
              </a:rPr>
              <a:t/>
            </a:r>
            <a:br>
              <a:rPr lang="es-ES" sz="6000" b="1" cap="none" spc="50" dirty="0">
                <a:ln w="11430"/>
                <a:solidFill>
                  <a:srgbClr val="FF0000"/>
                </a:solidFill>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endParaRPr lang="es-ES" sz="48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323528" y="119567"/>
            <a:ext cx="1044708" cy="429114"/>
          </a:xfrm>
          <a:prstGeom prst="rect">
            <a:avLst/>
          </a:prstGeom>
          <a:noFill/>
          <a:ln w="9525">
            <a:noFill/>
            <a:miter lim="800000"/>
            <a:headEnd/>
            <a:tailEnd/>
          </a:ln>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360" y="119567"/>
            <a:ext cx="1080779" cy="429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 Título"/>
          <p:cNvSpPr txBox="1">
            <a:spLocks/>
          </p:cNvSpPr>
          <p:nvPr/>
        </p:nvSpPr>
        <p:spPr>
          <a:xfrm>
            <a:off x="179512" y="908719"/>
            <a:ext cx="8887563" cy="4147041"/>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endParaRPr lang="es-ES" sz="2000" b="1" cap="none" spc="50" dirty="0">
              <a:ln w="11430"/>
              <a:effectLst>
                <a:outerShdw blurRad="76200" dist="50800" dir="5400000" algn="tl" rotWithShape="0">
                  <a:srgbClr val="000000">
                    <a:alpha val="65000"/>
                  </a:srgbClr>
                </a:outerShdw>
              </a:effectLst>
            </a:endParaRPr>
          </a:p>
          <a:p>
            <a:pPr algn="ctr"/>
            <a:endParaRPr lang="es-ES" sz="2000" b="1" cap="none" spc="50" dirty="0">
              <a:ln w="11430"/>
              <a:effectLst>
                <a:outerShdw blurRad="76200" dist="50800" dir="5400000" algn="tl" rotWithShape="0">
                  <a:srgbClr val="000000">
                    <a:alpha val="65000"/>
                  </a:srgbClr>
                </a:outerShdw>
              </a:effectLst>
            </a:endParaRPr>
          </a:p>
          <a:p>
            <a:pPr algn="ctr"/>
            <a:endParaRPr lang="es-ES" sz="2000" b="1" cap="none" spc="50" dirty="0">
              <a:ln w="11430"/>
              <a:effectLst>
                <a:outerShdw blurRad="76200" dist="50800" dir="5400000" algn="tl" rotWithShape="0">
                  <a:srgbClr val="000000">
                    <a:alpha val="65000"/>
                  </a:srgbClr>
                </a:outerShdw>
              </a:effectLst>
            </a:endParaRPr>
          </a:p>
          <a:p>
            <a:pPr algn="ctr"/>
            <a:endParaRPr lang="es-ES" sz="2000" b="1" cap="none" spc="50" dirty="0" smtClean="0">
              <a:ln w="11430"/>
              <a:effectLst>
                <a:outerShdw blurRad="76200" dist="50800" dir="5400000" algn="tl" rotWithShape="0">
                  <a:srgbClr val="000000">
                    <a:alpha val="65000"/>
                  </a:srgbClr>
                </a:outerShdw>
              </a:effectLst>
            </a:endParaRPr>
          </a:p>
          <a:p>
            <a:pPr algn="ctr"/>
            <a:endParaRPr lang="es-ES" sz="2000" b="1" cap="none" spc="50" dirty="0" smtClean="0">
              <a:ln w="11430"/>
              <a:effectLst>
                <a:outerShdw blurRad="76200" dist="50800" dir="5400000" algn="tl" rotWithShape="0">
                  <a:srgbClr val="000000">
                    <a:alpha val="65000"/>
                  </a:srgbClr>
                </a:outerShdw>
              </a:effectLst>
            </a:endParaRPr>
          </a:p>
          <a:p>
            <a:pPr algn="ctr"/>
            <a:r>
              <a:rPr lang="es-ES" sz="2000" b="1" u="sng" cap="none" spc="50" dirty="0" smtClean="0">
                <a:ln w="11430"/>
                <a:effectLst>
                  <a:outerShdw blurRad="76200" dist="50800" dir="5400000" algn="tl" rotWithShape="0">
                    <a:srgbClr val="000000">
                      <a:alpha val="65000"/>
                    </a:srgbClr>
                  </a:outerShdw>
                </a:effectLst>
              </a:rPr>
              <a:t>UN AÑO EN LA VIDA DENTRO DEL CAMPAMENTO DE YPFB</a:t>
            </a:r>
          </a:p>
          <a:p>
            <a:pPr algn="ctr"/>
            <a:r>
              <a:rPr lang="es-ES" sz="2400" b="1" cap="none" spc="50" dirty="0" smtClean="0">
                <a:ln w="11430"/>
                <a:solidFill>
                  <a:srgbClr val="FF0000"/>
                </a:solidFill>
                <a:effectLst>
                  <a:outerShdw blurRad="76200" dist="50800" dir="5400000" algn="tl" rotWithShape="0">
                    <a:srgbClr val="000000">
                      <a:alpha val="65000"/>
                    </a:srgbClr>
                  </a:outerShdw>
                </a:effectLst>
              </a:rPr>
              <a:t>«LA  EPOCA  DE  ORO»</a:t>
            </a:r>
          </a:p>
          <a:p>
            <a:pPr algn="ctr"/>
            <a:r>
              <a:rPr lang="es-ES" sz="2000" b="1" cap="none" spc="50" dirty="0" err="1" smtClean="0">
                <a:ln w="11430"/>
                <a:effectLst>
                  <a:outerShdw blurRad="76200" dist="50800" dir="5400000" algn="tl" rotWithShape="0">
                    <a:srgbClr val="000000">
                      <a:alpha val="65000"/>
                    </a:srgbClr>
                  </a:outerShdw>
                </a:effectLst>
              </a:rPr>
              <a:t>Eramos</a:t>
            </a:r>
            <a:r>
              <a:rPr lang="es-ES" sz="2000" b="1" cap="none" spc="50" dirty="0" smtClean="0">
                <a:ln w="11430"/>
                <a:effectLst>
                  <a:outerShdw blurRad="76200" dist="50800" dir="5400000" algn="tl" rotWithShape="0">
                    <a:srgbClr val="000000">
                      <a:alpha val="65000"/>
                    </a:srgbClr>
                  </a:outerShdw>
                </a:effectLst>
              </a:rPr>
              <a:t> 50 niños y </a:t>
            </a:r>
            <a:r>
              <a:rPr lang="es-ES" sz="2000" b="1" cap="none" spc="50" dirty="0" err="1" smtClean="0">
                <a:ln w="11430"/>
                <a:effectLst>
                  <a:outerShdw blurRad="76200" dist="50800" dir="5400000" algn="tl" rotWithShape="0">
                    <a:srgbClr val="000000">
                      <a:alpha val="65000"/>
                    </a:srgbClr>
                  </a:outerShdw>
                </a:effectLst>
              </a:rPr>
              <a:t>jovenes</a:t>
            </a:r>
            <a:r>
              <a:rPr lang="es-ES" sz="2000" b="1" cap="none" spc="50" dirty="0" smtClean="0">
                <a:ln w="11430"/>
                <a:effectLst>
                  <a:outerShdw blurRad="76200" dist="50800" dir="5400000" algn="tl" rotWithShape="0">
                    <a:srgbClr val="000000">
                      <a:alpha val="65000"/>
                    </a:srgbClr>
                  </a:outerShdw>
                </a:effectLst>
              </a:rPr>
              <a:t> que </a:t>
            </a:r>
            <a:r>
              <a:rPr lang="es-ES" sz="2000" b="1" cap="none" spc="50" dirty="0" err="1" smtClean="0">
                <a:ln w="11430"/>
                <a:effectLst>
                  <a:outerShdw blurRad="76200" dist="50800" dir="5400000" algn="tl" rotWithShape="0">
                    <a:srgbClr val="000000">
                      <a:alpha val="65000"/>
                    </a:srgbClr>
                  </a:outerShdw>
                </a:effectLst>
              </a:rPr>
              <a:t>viviamos</a:t>
            </a:r>
            <a:r>
              <a:rPr lang="es-ES" sz="2000" b="1" cap="none" spc="50" dirty="0" smtClean="0">
                <a:ln w="11430"/>
                <a:effectLst>
                  <a:outerShdw blurRad="76200" dist="50800" dir="5400000" algn="tl" rotWithShape="0">
                    <a:srgbClr val="000000">
                      <a:alpha val="65000"/>
                    </a:srgbClr>
                  </a:outerShdw>
                </a:effectLst>
              </a:rPr>
              <a:t> en el </a:t>
            </a:r>
            <a:r>
              <a:rPr lang="es-ES" sz="2000" b="1" cap="none" spc="50" dirty="0" err="1" smtClean="0">
                <a:ln w="11430"/>
                <a:effectLst>
                  <a:outerShdw blurRad="76200" dist="50800" dir="5400000" algn="tl" rotWithShape="0">
                    <a:srgbClr val="000000">
                      <a:alpha val="65000"/>
                    </a:srgbClr>
                  </a:outerShdw>
                </a:effectLst>
              </a:rPr>
              <a:t>Campto</a:t>
            </a:r>
            <a:r>
              <a:rPr lang="es-ES" sz="2000" b="1" cap="none" spc="50" dirty="0" smtClean="0">
                <a:ln w="11430"/>
                <a:effectLst>
                  <a:outerShdw blurRad="76200" dist="50800" dir="5400000" algn="tl" rotWithShape="0">
                    <a:srgbClr val="000000">
                      <a:alpha val="65000"/>
                    </a:srgbClr>
                  </a:outerShdw>
                </a:effectLst>
              </a:rPr>
              <a:t>. – LOS SERENOS</a:t>
            </a:r>
          </a:p>
          <a:p>
            <a:pPr algn="ctr"/>
            <a:r>
              <a:rPr lang="es-ES" sz="2000" b="1" cap="none" spc="50" dirty="0" smtClean="0">
                <a:ln w="11430"/>
                <a:effectLst>
                  <a:outerShdw blurRad="76200" dist="50800" dir="5400000" algn="tl" rotWithShape="0">
                    <a:srgbClr val="000000">
                      <a:alpha val="65000"/>
                    </a:srgbClr>
                  </a:outerShdw>
                </a:effectLst>
              </a:rPr>
              <a:t>EL CINE y La CABAÑA PETROLERA </a:t>
            </a:r>
          </a:p>
          <a:p>
            <a:pPr algn="ctr"/>
            <a:r>
              <a:rPr lang="es-ES" sz="2000" b="1" cap="none" spc="50" dirty="0" smtClean="0">
                <a:ln w="11430"/>
                <a:effectLst>
                  <a:outerShdw blurRad="76200" dist="50800" dir="5400000" algn="tl" rotWithShape="0">
                    <a:srgbClr val="000000">
                      <a:alpha val="65000"/>
                    </a:srgbClr>
                  </a:outerShdw>
                </a:effectLst>
              </a:rPr>
              <a:t>(Artistas Extranjeros y Nacionales)</a:t>
            </a:r>
          </a:p>
          <a:p>
            <a:pPr algn="ctr"/>
            <a:r>
              <a:rPr lang="es-ES" sz="2000" b="1" cap="none" spc="50" dirty="0" smtClean="0">
                <a:ln w="11430"/>
                <a:effectLst>
                  <a:outerShdw blurRad="76200" dist="50800" dir="5400000" algn="tl" rotWithShape="0">
                    <a:srgbClr val="000000">
                      <a:alpha val="65000"/>
                    </a:srgbClr>
                  </a:outerShdw>
                </a:effectLst>
              </a:rPr>
              <a:t>Gladys Moreno – Los Chascas – Los Panchos – Los Iracundos</a:t>
            </a:r>
          </a:p>
          <a:p>
            <a:pPr algn="ctr"/>
            <a:r>
              <a:rPr lang="es-ES" sz="2000" b="1" cap="none" spc="50" dirty="0" smtClean="0">
                <a:ln w="11430"/>
                <a:solidFill>
                  <a:srgbClr val="FF0000"/>
                </a:solidFill>
                <a:effectLst>
                  <a:outerShdw blurRad="76200" dist="50800" dir="5400000" algn="tl" rotWithShape="0">
                    <a:srgbClr val="000000">
                      <a:alpha val="65000"/>
                    </a:srgbClr>
                  </a:outerShdw>
                </a:effectLst>
              </a:rPr>
              <a:t>Los PANCHOS vivieron casi un mes en CAMIRI</a:t>
            </a:r>
          </a:p>
          <a:p>
            <a:pPr algn="ctr"/>
            <a:r>
              <a:rPr lang="es-ES" sz="2000" b="1" cap="none" spc="50" dirty="0" smtClean="0">
                <a:ln w="11430"/>
                <a:effectLst>
                  <a:outerShdw blurRad="76200" dist="50800" dir="5400000" algn="tl" rotWithShape="0">
                    <a:srgbClr val="000000">
                      <a:alpha val="65000"/>
                    </a:srgbClr>
                  </a:outerShdw>
                </a:effectLst>
              </a:rPr>
              <a:t>La PULPERIA (productos Argentinos).  La LAVANDERIA</a:t>
            </a:r>
          </a:p>
          <a:p>
            <a:pPr algn="ctr"/>
            <a:r>
              <a:rPr lang="es-ES" sz="2000" b="1" cap="none" spc="50" dirty="0" smtClean="0">
                <a:ln w="11430"/>
                <a:effectLst>
                  <a:outerShdw blurRad="76200" dist="50800" dir="5400000" algn="tl" rotWithShape="0">
                    <a:srgbClr val="000000">
                      <a:alpha val="65000"/>
                    </a:srgbClr>
                  </a:outerShdw>
                </a:effectLst>
              </a:rPr>
              <a:t>Depto. de Relaciones Laborales y  de TRANSPORTES y Mantenimiento </a:t>
            </a:r>
            <a:br>
              <a:rPr lang="es-ES" sz="2000" b="1" cap="none" spc="50" dirty="0" smtClean="0">
                <a:ln w="11430"/>
                <a:effectLst>
                  <a:outerShdw blurRad="76200" dist="50800" dir="5400000" algn="tl" rotWithShape="0">
                    <a:srgbClr val="000000">
                      <a:alpha val="65000"/>
                    </a:srgbClr>
                  </a:outerShdw>
                </a:effectLst>
              </a:rPr>
            </a:br>
            <a:r>
              <a:rPr lang="es-ES" sz="2000" b="1" cap="none" spc="50" dirty="0" smtClean="0">
                <a:ln w="11430"/>
                <a:effectLst>
                  <a:outerShdw blurRad="76200" dist="50800" dir="5400000" algn="tl" rotWithShape="0">
                    <a:srgbClr val="000000">
                      <a:alpha val="65000"/>
                    </a:srgbClr>
                  </a:outerShdw>
                </a:effectLst>
              </a:rPr>
              <a:t>La GRANJA, La Cancha de Golf, La BALLENA </a:t>
            </a:r>
          </a:p>
          <a:p>
            <a:pPr algn="ctr"/>
            <a:r>
              <a:rPr lang="es-ES" sz="2000" b="1" cap="none" spc="50" dirty="0" smtClean="0">
                <a:ln w="11430"/>
                <a:effectLst>
                  <a:outerShdw blurRad="76200" dist="50800" dir="5400000" algn="tl" rotWithShape="0">
                    <a:srgbClr val="000000">
                      <a:alpha val="65000"/>
                    </a:srgbClr>
                  </a:outerShdw>
                </a:effectLst>
              </a:rPr>
              <a:t>El PITO y la Alarma</a:t>
            </a:r>
          </a:p>
          <a:p>
            <a:pPr algn="ctr"/>
            <a:r>
              <a:rPr lang="es-ES" sz="2000" b="1" cap="none" spc="50" dirty="0" smtClean="0">
                <a:ln w="11430"/>
                <a:effectLst>
                  <a:outerShdw blurRad="76200" dist="50800" dir="5400000" algn="tl" rotWithShape="0">
                    <a:srgbClr val="000000">
                      <a:alpha val="65000"/>
                    </a:srgbClr>
                  </a:outerShdw>
                </a:effectLst>
              </a:rPr>
              <a:t>VIVIENDAS Y OFICINAS:  Agua, Luz, Instalación Sanitaria, Gas y TELEFONO</a:t>
            </a:r>
            <a:r>
              <a:rPr lang="es-ES" sz="4000" b="1" cap="none" spc="50" dirty="0" smtClean="0">
                <a:ln w="11430"/>
                <a:effectLst>
                  <a:outerShdw blurRad="76200" dist="50800" dir="5400000" algn="tl" rotWithShape="0">
                    <a:srgbClr val="000000">
                      <a:alpha val="65000"/>
                    </a:srgbClr>
                  </a:outerShdw>
                </a:effectLst>
              </a:rPr>
              <a:t/>
            </a:r>
            <a:br>
              <a:rPr lang="es-ES" sz="4000" b="1" cap="none" spc="50" dirty="0" smtClean="0">
                <a:ln w="11430"/>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endParaRPr lang="es-ES" sz="4800" b="1" cap="none" spc="50" dirty="0">
              <a:ln w="11430"/>
              <a:effectLst>
                <a:outerShdw blurRad="76200" dist="50800" dir="5400000" algn="tl" rotWithShape="0">
                  <a:srgbClr val="000000">
                    <a:alpha val="65000"/>
                  </a:srgbClr>
                </a:outerShdw>
              </a:effectLst>
            </a:endParaRPr>
          </a:p>
        </p:txBody>
      </p:sp>
      <p:pic>
        <p:nvPicPr>
          <p:cNvPr id="4098" name="Picture 2" descr="C:\Users\SONY\Desktop\ARTICULOS PARA EL FACEBOOK\43 UN AÑO EN YPFB\ARTICULOS (La vida dentro del Campamento)\los panchos y RAU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5053858"/>
            <a:ext cx="1656184" cy="165618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SONY\Desktop\ARTICULOS PARA EL FACEBOOK\43 UN AÑO EN YPFB\ARTICULOS (La vida dentro del Campamento)\los chaskas historia-com-bo-mx.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82230" y="5053858"/>
            <a:ext cx="1713406" cy="1587577"/>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SONY\Desktop\ARTICULOS PARA EL FACEBOOK\43 UN AÑO EN YPFB\ARTICULOS (La vida dentro del Campamento)\Los Iracundos 198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1800" y="5025128"/>
            <a:ext cx="1523169" cy="180414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SONY\Pictures\Gladys 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528" y="5067382"/>
            <a:ext cx="1719635" cy="1719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1139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119566"/>
            <a:ext cx="8712967" cy="573130"/>
          </a:xfrm>
        </p:spPr>
        <p:txBody>
          <a:body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6000" b="1" cap="none" spc="50" dirty="0">
                <a:ln w="11430"/>
                <a:solidFill>
                  <a:srgbClr val="FF0000"/>
                </a:solidFill>
                <a:effectLst>
                  <a:outerShdw blurRad="76200" dist="50800" dir="5400000" algn="tl" rotWithShape="0">
                    <a:srgbClr val="000000">
                      <a:alpha val="65000"/>
                    </a:srgbClr>
                  </a:outerShdw>
                </a:effectLst>
              </a:rPr>
              <a:t/>
            </a:r>
            <a:br>
              <a:rPr lang="es-ES" sz="6000" b="1" cap="none" spc="50" dirty="0">
                <a:ln w="11430"/>
                <a:solidFill>
                  <a:srgbClr val="FF0000"/>
                </a:solidFill>
                <a:effectLst>
                  <a:outerShdw blurRad="76200" dist="50800" dir="5400000" algn="tl" rotWithShape="0">
                    <a:srgbClr val="000000">
                      <a:alpha val="65000"/>
                    </a:srgbClr>
                  </a:outerShdw>
                </a:effectLst>
              </a:rPr>
            </a:br>
            <a:r>
              <a:rPr lang="es-ES" sz="6000" b="1" cap="none" spc="50" dirty="0" smtClean="0">
                <a:ln w="11430"/>
                <a:effectLst>
                  <a:outerShdw blurRad="76200" dist="50800" dir="5400000" algn="tl" rotWithShape="0">
                    <a:srgbClr val="000000">
                      <a:alpha val="65000"/>
                    </a:srgbClr>
                  </a:outerShdw>
                </a:effectLst>
              </a:rPr>
              <a:t> 1960</a:t>
            </a:r>
            <a:r>
              <a:rPr lang="es-ES" sz="6000" b="1" cap="none" spc="50" dirty="0">
                <a:ln w="11430"/>
                <a:solidFill>
                  <a:srgbClr val="FF0000"/>
                </a:solidFill>
                <a:effectLst>
                  <a:outerShdw blurRad="76200" dist="50800" dir="5400000" algn="tl" rotWithShape="0">
                    <a:srgbClr val="000000">
                      <a:alpha val="65000"/>
                    </a:srgbClr>
                  </a:outerShdw>
                </a:effectLst>
              </a:rPr>
              <a:t/>
            </a:r>
            <a:br>
              <a:rPr lang="es-ES" sz="6000" b="1" cap="none" spc="50" dirty="0">
                <a:ln w="11430"/>
                <a:solidFill>
                  <a:srgbClr val="FF0000"/>
                </a:solidFill>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endParaRPr lang="es-ES" sz="48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323528" y="119567"/>
            <a:ext cx="1044708" cy="429114"/>
          </a:xfrm>
          <a:prstGeom prst="rect">
            <a:avLst/>
          </a:prstGeom>
          <a:noFill/>
          <a:ln w="9525">
            <a:noFill/>
            <a:miter lim="800000"/>
            <a:headEnd/>
            <a:tailEnd/>
          </a:ln>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360" y="119567"/>
            <a:ext cx="1080779" cy="429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 Título"/>
          <p:cNvSpPr txBox="1">
            <a:spLocks/>
          </p:cNvSpPr>
          <p:nvPr/>
        </p:nvSpPr>
        <p:spPr>
          <a:xfrm>
            <a:off x="179512" y="908719"/>
            <a:ext cx="8887563" cy="4147041"/>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endParaRPr lang="es-ES" sz="2000" b="1" cap="none" spc="50" dirty="0">
              <a:ln w="11430"/>
              <a:effectLst>
                <a:outerShdw blurRad="76200" dist="50800" dir="5400000" algn="tl" rotWithShape="0">
                  <a:srgbClr val="000000">
                    <a:alpha val="65000"/>
                  </a:srgbClr>
                </a:outerShdw>
              </a:effectLst>
            </a:endParaRPr>
          </a:p>
          <a:p>
            <a:pPr algn="ctr"/>
            <a:endParaRPr lang="es-ES" sz="2000" b="1" cap="none" spc="50" dirty="0">
              <a:ln w="11430"/>
              <a:effectLst>
                <a:outerShdw blurRad="76200" dist="50800" dir="5400000" algn="tl" rotWithShape="0">
                  <a:srgbClr val="000000">
                    <a:alpha val="65000"/>
                  </a:srgbClr>
                </a:outerShdw>
              </a:effectLst>
            </a:endParaRPr>
          </a:p>
          <a:p>
            <a:pPr algn="ctr"/>
            <a:endParaRPr lang="es-ES" sz="2000" b="1" cap="none" spc="50" dirty="0">
              <a:ln w="11430"/>
              <a:effectLst>
                <a:outerShdw blurRad="76200" dist="50800" dir="5400000" algn="tl" rotWithShape="0">
                  <a:srgbClr val="000000">
                    <a:alpha val="65000"/>
                  </a:srgbClr>
                </a:outerShdw>
              </a:effectLst>
            </a:endParaRPr>
          </a:p>
          <a:p>
            <a:pPr algn="ctr"/>
            <a:endParaRPr lang="es-ES" sz="2000" b="1" cap="none" spc="50" dirty="0" smtClean="0">
              <a:ln w="11430"/>
              <a:effectLst>
                <a:outerShdw blurRad="76200" dist="50800" dir="5400000" algn="tl" rotWithShape="0">
                  <a:srgbClr val="000000">
                    <a:alpha val="65000"/>
                  </a:srgbClr>
                </a:outerShdw>
              </a:effectLst>
            </a:endParaRPr>
          </a:p>
          <a:p>
            <a:pPr algn="ctr"/>
            <a:endParaRPr lang="es-ES" sz="2000" b="1" cap="none" spc="50" dirty="0" smtClean="0">
              <a:ln w="11430"/>
              <a:effectLst>
                <a:outerShdw blurRad="76200" dist="50800" dir="5400000" algn="tl" rotWithShape="0">
                  <a:srgbClr val="000000">
                    <a:alpha val="65000"/>
                  </a:srgbClr>
                </a:outerShdw>
              </a:effectLst>
            </a:endParaRPr>
          </a:p>
          <a:p>
            <a:pPr algn="ctr"/>
            <a:r>
              <a:rPr lang="es-ES" sz="2000" b="1" u="sng" cap="none" spc="50" dirty="0" smtClean="0">
                <a:ln w="11430"/>
                <a:effectLst>
                  <a:outerShdw blurRad="76200" dist="50800" dir="5400000" algn="tl" rotWithShape="0">
                    <a:srgbClr val="000000">
                      <a:alpha val="65000"/>
                    </a:srgbClr>
                  </a:outerShdw>
                </a:effectLst>
              </a:rPr>
              <a:t>UN AÑO EN LA VIDA DENTRO DEL CAMPAMENTO DE YPFB</a:t>
            </a:r>
          </a:p>
          <a:p>
            <a:pPr algn="ctr"/>
            <a:r>
              <a:rPr lang="es-ES" sz="2400" b="1" cap="none" spc="50" dirty="0" smtClean="0">
                <a:ln w="11430"/>
                <a:solidFill>
                  <a:srgbClr val="FF0000"/>
                </a:solidFill>
                <a:effectLst>
                  <a:outerShdw blurRad="76200" dist="50800" dir="5400000" algn="tl" rotWithShape="0">
                    <a:srgbClr val="000000">
                      <a:alpha val="65000"/>
                    </a:srgbClr>
                  </a:outerShdw>
                </a:effectLst>
              </a:rPr>
              <a:t>«LA  EPOCA  DE  ORO»</a:t>
            </a:r>
          </a:p>
          <a:p>
            <a:pPr algn="ctr"/>
            <a:r>
              <a:rPr lang="es-ES" sz="2000" b="1" u="sng" cap="none" spc="50" dirty="0" smtClean="0">
                <a:ln w="11430"/>
                <a:effectLst>
                  <a:outerShdw blurRad="76200" dist="50800" dir="5400000" algn="tl" rotWithShape="0">
                    <a:srgbClr val="000000">
                      <a:alpha val="65000"/>
                    </a:srgbClr>
                  </a:outerShdw>
                </a:effectLst>
              </a:rPr>
              <a:t>Las Fiestas de Reyes (</a:t>
            </a:r>
            <a:r>
              <a:rPr lang="es-ES" sz="2000" b="1" u="sng" cap="none" spc="50" dirty="0" smtClean="0">
                <a:ln w="11430"/>
                <a:solidFill>
                  <a:srgbClr val="FF0000"/>
                </a:solidFill>
                <a:effectLst>
                  <a:outerShdw blurRad="76200" dist="50800" dir="5400000" algn="tl" rotWithShape="0">
                    <a:srgbClr val="000000">
                      <a:alpha val="65000"/>
                    </a:srgbClr>
                  </a:outerShdw>
                </a:effectLst>
              </a:rPr>
              <a:t>6 de Enero</a:t>
            </a:r>
            <a:r>
              <a:rPr lang="es-ES" sz="2000" b="1" u="sng" cap="none" spc="50" dirty="0" smtClean="0">
                <a:ln w="11430"/>
                <a:effectLst>
                  <a:outerShdw blurRad="76200" dist="50800" dir="5400000" algn="tl" rotWithShape="0">
                    <a:srgbClr val="000000">
                      <a:alpha val="65000"/>
                    </a:srgbClr>
                  </a:outerShdw>
                </a:effectLst>
              </a:rPr>
              <a:t>), </a:t>
            </a:r>
          </a:p>
          <a:p>
            <a:pPr algn="ctr"/>
            <a:r>
              <a:rPr lang="es-ES" sz="2000" b="1" u="sng" cap="none" spc="50" dirty="0" smtClean="0">
                <a:ln w="11430"/>
                <a:effectLst>
                  <a:outerShdw blurRad="76200" dist="50800" dir="5400000" algn="tl" rotWithShape="0">
                    <a:srgbClr val="000000">
                      <a:alpha val="65000"/>
                    </a:srgbClr>
                  </a:outerShdw>
                </a:effectLst>
              </a:rPr>
              <a:t>Inicio de clases (</a:t>
            </a:r>
            <a:r>
              <a:rPr lang="es-ES" sz="2000" b="1" u="sng" cap="none" spc="50" dirty="0" smtClean="0">
                <a:ln w="11430"/>
                <a:solidFill>
                  <a:srgbClr val="FF0000"/>
                </a:solidFill>
                <a:effectLst>
                  <a:outerShdw blurRad="76200" dist="50800" dir="5400000" algn="tl" rotWithShape="0">
                    <a:srgbClr val="000000">
                      <a:alpha val="65000"/>
                    </a:srgbClr>
                  </a:outerShdw>
                </a:effectLst>
              </a:rPr>
              <a:t>Escuelas de YPFB</a:t>
            </a:r>
            <a:r>
              <a:rPr lang="es-ES" sz="2000" b="1" u="sng" cap="none" spc="50" dirty="0" smtClean="0">
                <a:ln w="11430"/>
                <a:effectLst>
                  <a:outerShdw blurRad="76200" dist="50800" dir="5400000" algn="tl" rotWithShape="0">
                    <a:srgbClr val="000000">
                      <a:alpha val="65000"/>
                    </a:srgbClr>
                  </a:outerShdw>
                </a:effectLst>
              </a:rPr>
              <a:t>), - con Colectivos  PROPIOS -</a:t>
            </a:r>
          </a:p>
          <a:p>
            <a:pPr algn="ctr"/>
            <a:r>
              <a:rPr lang="es-ES" sz="2000" b="1" u="sng" cap="none" spc="50" dirty="0" smtClean="0">
                <a:ln w="11430"/>
                <a:effectLst>
                  <a:outerShdw blurRad="76200" dist="50800" dir="5400000" algn="tl" rotWithShape="0">
                    <a:srgbClr val="000000">
                      <a:alpha val="65000"/>
                    </a:srgbClr>
                  </a:outerShdw>
                </a:effectLst>
              </a:rPr>
              <a:t>Carnaval (</a:t>
            </a:r>
            <a:r>
              <a:rPr lang="es-ES" sz="2000" b="1" u="sng" cap="none" spc="50" dirty="0" smtClean="0">
                <a:ln w="11430"/>
                <a:solidFill>
                  <a:srgbClr val="FF0000"/>
                </a:solidFill>
                <a:effectLst>
                  <a:outerShdw blurRad="76200" dist="50800" dir="5400000" algn="tl" rotWithShape="0">
                    <a:srgbClr val="000000">
                      <a:alpha val="65000"/>
                    </a:srgbClr>
                  </a:outerShdw>
                </a:effectLst>
              </a:rPr>
              <a:t>dentro del </a:t>
            </a:r>
            <a:r>
              <a:rPr lang="es-ES" sz="2000" b="1" u="sng" cap="none" spc="50" dirty="0" err="1" smtClean="0">
                <a:ln w="11430"/>
                <a:solidFill>
                  <a:srgbClr val="FF0000"/>
                </a:solidFill>
                <a:effectLst>
                  <a:outerShdw blurRad="76200" dist="50800" dir="5400000" algn="tl" rotWithShape="0">
                    <a:srgbClr val="000000">
                      <a:alpha val="65000"/>
                    </a:srgbClr>
                  </a:outerShdw>
                </a:effectLst>
              </a:rPr>
              <a:t>Campto</a:t>
            </a:r>
            <a:r>
              <a:rPr lang="es-ES" sz="2000" b="1" u="sng" cap="none" spc="50" dirty="0" smtClean="0">
                <a:ln w="11430"/>
                <a:solidFill>
                  <a:srgbClr val="FF0000"/>
                </a:solidFill>
                <a:effectLst>
                  <a:outerShdw blurRad="76200" dist="50800" dir="5400000" algn="tl" rotWithShape="0">
                    <a:srgbClr val="000000">
                      <a:alpha val="65000"/>
                    </a:srgbClr>
                  </a:outerShdw>
                </a:effectLst>
              </a:rPr>
              <a:t>. De YPFB</a:t>
            </a:r>
            <a:r>
              <a:rPr lang="es-ES" sz="2000" b="1" u="sng" cap="none" spc="50" dirty="0" smtClean="0">
                <a:ln w="11430"/>
                <a:effectLst>
                  <a:outerShdw blurRad="76200" dist="50800" dir="5400000" algn="tl" rotWithShape="0">
                    <a:srgbClr val="000000">
                      <a:alpha val="65000"/>
                    </a:srgbClr>
                  </a:outerShdw>
                </a:effectLst>
              </a:rPr>
              <a:t>)</a:t>
            </a:r>
          </a:p>
          <a:p>
            <a:pPr algn="ctr"/>
            <a:r>
              <a:rPr lang="es-ES" sz="2000" b="1" u="sng" cap="none" spc="50" dirty="0" err="1" smtClean="0">
                <a:ln w="11430"/>
                <a:effectLst>
                  <a:outerShdw blurRad="76200" dist="50800" dir="5400000" algn="tl" rotWithShape="0">
                    <a:srgbClr val="000000">
                      <a:alpha val="65000"/>
                    </a:srgbClr>
                  </a:outerShdw>
                </a:effectLst>
              </a:rPr>
              <a:t>Dia</a:t>
            </a:r>
            <a:r>
              <a:rPr lang="es-ES" sz="2000" b="1" u="sng" cap="none" spc="50" dirty="0" smtClean="0">
                <a:ln w="11430"/>
                <a:effectLst>
                  <a:outerShdw blurRad="76200" dist="50800" dir="5400000" algn="tl" rotWithShape="0">
                    <a:srgbClr val="000000">
                      <a:alpha val="65000"/>
                    </a:srgbClr>
                  </a:outerShdw>
                </a:effectLst>
              </a:rPr>
              <a:t> de la Madre (27-Mayo) – </a:t>
            </a:r>
            <a:r>
              <a:rPr lang="es-ES" sz="2000" b="1" u="sng" cap="none" spc="50" dirty="0" smtClean="0">
                <a:ln w="11430"/>
                <a:solidFill>
                  <a:srgbClr val="FF0000"/>
                </a:solidFill>
                <a:effectLst>
                  <a:outerShdw blurRad="76200" dist="50800" dir="5400000" algn="tl" rotWithShape="0">
                    <a:srgbClr val="000000">
                      <a:alpha val="65000"/>
                    </a:srgbClr>
                  </a:outerShdw>
                </a:effectLst>
              </a:rPr>
              <a:t>La MAMA con 14 Hijos </a:t>
            </a:r>
            <a:r>
              <a:rPr lang="es-ES" sz="2000" b="1" u="sng" cap="none" spc="50" dirty="0" smtClean="0">
                <a:ln w="11430"/>
                <a:effectLst>
                  <a:outerShdw blurRad="76200" dist="50800" dir="5400000" algn="tl" rotWithShape="0">
                    <a:srgbClr val="000000">
                      <a:alpha val="65000"/>
                    </a:srgbClr>
                  </a:outerShdw>
                </a:effectLst>
              </a:rPr>
              <a:t>- </a:t>
            </a:r>
          </a:p>
          <a:p>
            <a:pPr algn="ctr"/>
            <a:r>
              <a:rPr lang="es-ES" sz="2000" b="1" u="sng" cap="none" spc="50" dirty="0" smtClean="0">
                <a:ln w="11430"/>
                <a:effectLst>
                  <a:outerShdw blurRad="76200" dist="50800" dir="5400000" algn="tl" rotWithShape="0">
                    <a:srgbClr val="000000">
                      <a:alpha val="65000"/>
                    </a:srgbClr>
                  </a:outerShdw>
                </a:effectLst>
              </a:rPr>
              <a:t>San Juan (24-Junio)  - </a:t>
            </a:r>
            <a:r>
              <a:rPr lang="es-ES" sz="2000" b="1" u="sng" cap="none" spc="50" dirty="0" smtClean="0">
                <a:ln w="11430"/>
                <a:solidFill>
                  <a:srgbClr val="FF0000"/>
                </a:solidFill>
                <a:effectLst>
                  <a:outerShdw blurRad="76200" dist="50800" dir="5400000" algn="tl" rotWithShape="0">
                    <a:srgbClr val="000000">
                      <a:alpha val="65000"/>
                    </a:srgbClr>
                  </a:outerShdw>
                </a:effectLst>
              </a:rPr>
              <a:t>Las FOGATAS en los Patios </a:t>
            </a:r>
            <a:r>
              <a:rPr lang="es-ES" sz="2000" b="1" u="sng" cap="none" spc="50" dirty="0" smtClean="0">
                <a:ln w="11430"/>
                <a:effectLst>
                  <a:outerShdw blurRad="76200" dist="50800" dir="5400000" algn="tl" rotWithShape="0">
                    <a:srgbClr val="000000">
                      <a:alpha val="65000"/>
                    </a:srgbClr>
                  </a:outerShdw>
                </a:effectLst>
              </a:rPr>
              <a:t>-</a:t>
            </a:r>
          </a:p>
          <a:p>
            <a:pPr algn="ctr"/>
            <a:r>
              <a:rPr lang="es-ES" sz="2000" b="1" u="sng" cap="none" spc="50" dirty="0" smtClean="0">
                <a:ln w="11430"/>
                <a:effectLst>
                  <a:outerShdw blurRad="76200" dist="50800" dir="5400000" algn="tl" rotWithShape="0">
                    <a:srgbClr val="000000">
                      <a:alpha val="65000"/>
                    </a:srgbClr>
                  </a:outerShdw>
                </a:effectLst>
              </a:rPr>
              <a:t>Semana Santa (</a:t>
            </a:r>
            <a:r>
              <a:rPr lang="es-ES" sz="2000" b="1" u="sng" cap="none" spc="50" dirty="0" smtClean="0">
                <a:ln w="11430"/>
                <a:solidFill>
                  <a:srgbClr val="FF0000"/>
                </a:solidFill>
                <a:effectLst>
                  <a:outerShdw blurRad="76200" dist="50800" dir="5400000" algn="tl" rotWithShape="0">
                    <a:srgbClr val="000000">
                      <a:alpha val="65000"/>
                    </a:srgbClr>
                  </a:outerShdw>
                </a:effectLst>
              </a:rPr>
              <a:t>Capilla y CINE</a:t>
            </a:r>
            <a:r>
              <a:rPr lang="es-ES" sz="2000" b="1" u="sng" cap="none" spc="50" dirty="0" smtClean="0">
                <a:ln w="11430"/>
                <a:effectLst>
                  <a:outerShdw blurRad="76200" dist="50800" dir="5400000" algn="tl" rotWithShape="0">
                    <a:srgbClr val="000000">
                      <a:alpha val="65000"/>
                    </a:srgbClr>
                  </a:outerShdw>
                </a:effectLst>
              </a:rPr>
              <a:t>) </a:t>
            </a:r>
            <a:endParaRPr lang="es-ES" sz="2000" b="1" u="sng" cap="none" spc="50" dirty="0">
              <a:ln w="11430"/>
              <a:effectLst>
                <a:outerShdw blurRad="76200" dist="50800" dir="5400000" algn="tl" rotWithShape="0">
                  <a:srgbClr val="000000">
                    <a:alpha val="65000"/>
                  </a:srgbClr>
                </a:outerShdw>
              </a:effectLst>
            </a:endParaRPr>
          </a:p>
          <a:p>
            <a:pPr algn="ctr"/>
            <a:r>
              <a:rPr lang="es-ES" sz="2000" b="1" u="sng" cap="none" spc="50" dirty="0" smtClean="0">
                <a:ln w="11430"/>
                <a:effectLst>
                  <a:outerShdw blurRad="76200" dist="50800" dir="5400000" algn="tl" rotWithShape="0">
                    <a:srgbClr val="000000">
                      <a:alpha val="65000"/>
                    </a:srgbClr>
                  </a:outerShdw>
                </a:effectLst>
              </a:rPr>
              <a:t>12 de Julio (</a:t>
            </a:r>
            <a:r>
              <a:rPr lang="es-ES" sz="2000" b="1" u="sng" cap="none" spc="50" dirty="0" smtClean="0">
                <a:ln w="11430"/>
                <a:solidFill>
                  <a:srgbClr val="FF0000"/>
                </a:solidFill>
                <a:effectLst>
                  <a:outerShdw blurRad="76200" dist="50800" dir="5400000" algn="tl" rotWithShape="0">
                    <a:srgbClr val="000000">
                      <a:alpha val="65000"/>
                    </a:srgbClr>
                  </a:outerShdw>
                </a:effectLst>
              </a:rPr>
              <a:t>día de CAMIRI</a:t>
            </a:r>
            <a:r>
              <a:rPr lang="es-ES" sz="2000" b="1" u="sng" cap="none" spc="50" dirty="0" smtClean="0">
                <a:ln w="11430"/>
                <a:effectLst>
                  <a:outerShdw blurRad="76200" dist="50800" dir="5400000" algn="tl" rotWithShape="0">
                    <a:srgbClr val="000000">
                      <a:alpha val="65000"/>
                    </a:srgbClr>
                  </a:outerShdw>
                </a:effectLst>
              </a:rPr>
              <a:t>)  y 6 </a:t>
            </a:r>
            <a:r>
              <a:rPr lang="es-ES" sz="2000" b="1" u="sng" cap="none" spc="50" dirty="0">
                <a:ln w="11430"/>
                <a:effectLst>
                  <a:outerShdw blurRad="76200" dist="50800" dir="5400000" algn="tl" rotWithShape="0">
                    <a:srgbClr val="000000">
                      <a:alpha val="65000"/>
                    </a:srgbClr>
                  </a:outerShdw>
                </a:effectLst>
              </a:rPr>
              <a:t>de Agosto (</a:t>
            </a:r>
            <a:r>
              <a:rPr lang="es-ES" sz="2000" b="1" u="sng" cap="none" spc="50" dirty="0">
                <a:ln w="11430"/>
                <a:solidFill>
                  <a:srgbClr val="FF0000"/>
                </a:solidFill>
                <a:effectLst>
                  <a:outerShdw blurRad="76200" dist="50800" dir="5400000" algn="tl" rotWithShape="0">
                    <a:srgbClr val="000000">
                      <a:alpha val="65000"/>
                    </a:srgbClr>
                  </a:outerShdw>
                </a:effectLst>
              </a:rPr>
              <a:t>día de la Patria</a:t>
            </a:r>
            <a:r>
              <a:rPr lang="es-ES" sz="2000" b="1" u="sng" cap="none" spc="50" dirty="0">
                <a:ln w="11430"/>
                <a:effectLst>
                  <a:outerShdw blurRad="76200" dist="50800" dir="5400000" algn="tl" rotWithShape="0">
                    <a:srgbClr val="000000">
                      <a:alpha val="65000"/>
                    </a:srgbClr>
                  </a:outerShdw>
                </a:effectLst>
              </a:rPr>
              <a:t>)</a:t>
            </a:r>
          </a:p>
          <a:p>
            <a:pPr algn="ctr"/>
            <a:r>
              <a:rPr lang="es-ES" sz="2000" b="1" cap="none" spc="50" dirty="0">
                <a:ln w="11430"/>
                <a:effectLst>
                  <a:outerShdw blurRad="76200" dist="50800" dir="5400000" algn="tl" rotWithShape="0">
                    <a:srgbClr val="000000">
                      <a:alpha val="65000"/>
                    </a:srgbClr>
                  </a:outerShdw>
                </a:effectLst>
              </a:rPr>
              <a:t>FUTBOL (La Selección </a:t>
            </a:r>
            <a:r>
              <a:rPr lang="es-ES" sz="2000" b="1" cap="none" spc="50" dirty="0" err="1">
                <a:ln w="11430"/>
                <a:effectLst>
                  <a:outerShdw blurRad="76200" dist="50800" dir="5400000" algn="tl" rotWithShape="0">
                    <a:srgbClr val="000000">
                      <a:alpha val="65000"/>
                    </a:srgbClr>
                  </a:outerShdw>
                </a:effectLst>
              </a:rPr>
              <a:t>Camireña</a:t>
            </a:r>
            <a:r>
              <a:rPr lang="es-ES" sz="2000" b="1" cap="none" spc="50" dirty="0">
                <a:ln w="11430"/>
                <a:effectLst>
                  <a:outerShdw blurRad="76200" dist="50800" dir="5400000" algn="tl" rotWithShape="0">
                    <a:srgbClr val="000000">
                      <a:alpha val="65000"/>
                    </a:srgbClr>
                  </a:outerShdw>
                </a:effectLst>
              </a:rPr>
              <a:t> vs. Club ALWAY READY) </a:t>
            </a:r>
            <a:endParaRPr lang="es-ES" sz="2000" b="1" u="sng" cap="none" spc="50" dirty="0" smtClean="0">
              <a:ln w="11430"/>
              <a:effectLst>
                <a:outerShdw blurRad="76200" dist="50800" dir="5400000" algn="tl" rotWithShape="0">
                  <a:srgbClr val="000000">
                    <a:alpha val="65000"/>
                  </a:srgbClr>
                </a:outerShdw>
              </a:effectLst>
            </a:endParaRPr>
          </a:p>
          <a:p>
            <a:pPr algn="ctr"/>
            <a:r>
              <a:rPr lang="es-ES" sz="2000" b="1" cap="none" spc="50" dirty="0" smtClean="0">
                <a:ln w="11430"/>
                <a:effectLst>
                  <a:outerShdw blurRad="76200" dist="50800" dir="5400000" algn="tl" rotWithShape="0">
                    <a:srgbClr val="000000">
                      <a:alpha val="65000"/>
                    </a:srgbClr>
                  </a:outerShdw>
                </a:effectLst>
              </a:rPr>
              <a:t>Elección </a:t>
            </a:r>
            <a:r>
              <a:rPr lang="es-ES" sz="2000" b="1" cap="none" spc="50" dirty="0">
                <a:ln w="11430"/>
                <a:effectLst>
                  <a:outerShdw blurRad="76200" dist="50800" dir="5400000" algn="tl" rotWithShape="0">
                    <a:srgbClr val="000000">
                      <a:alpha val="65000"/>
                    </a:srgbClr>
                  </a:outerShdw>
                </a:effectLst>
              </a:rPr>
              <a:t>de Reinas, Motociclismo, Carrera de </a:t>
            </a:r>
            <a:r>
              <a:rPr lang="es-ES" sz="2000" b="1" cap="none" spc="50" dirty="0" smtClean="0">
                <a:ln w="11430"/>
                <a:effectLst>
                  <a:outerShdw blurRad="76200" dist="50800" dir="5400000" algn="tl" rotWithShape="0">
                    <a:srgbClr val="000000">
                      <a:alpha val="65000"/>
                    </a:srgbClr>
                  </a:outerShdw>
                </a:effectLst>
              </a:rPr>
              <a:t>Autos</a:t>
            </a:r>
            <a:endParaRPr lang="es-ES" sz="2000" b="1" u="sng" cap="none" spc="50" dirty="0" smtClean="0">
              <a:ln w="11430"/>
              <a:effectLst>
                <a:outerShdw blurRad="76200" dist="50800" dir="5400000" algn="tl" rotWithShape="0">
                  <a:srgbClr val="000000">
                    <a:alpha val="65000"/>
                  </a:srgbClr>
                </a:outerShdw>
              </a:effectLst>
            </a:endParaRPr>
          </a:p>
          <a:p>
            <a:pPr algn="ctr"/>
            <a:r>
              <a:rPr lang="es-ES" sz="2000" b="1" u="sng" cap="none" spc="50" dirty="0" smtClean="0">
                <a:ln w="11430"/>
                <a:effectLst>
                  <a:outerShdw blurRad="76200" dist="50800" dir="5400000" algn="tl" rotWithShape="0">
                    <a:srgbClr val="000000">
                      <a:alpha val="65000"/>
                    </a:srgbClr>
                  </a:outerShdw>
                </a:effectLst>
              </a:rPr>
              <a:t>El 21 de Diciembre (</a:t>
            </a:r>
            <a:r>
              <a:rPr lang="es-ES" sz="2000" b="1" u="sng" cap="none" spc="50" dirty="0" smtClean="0">
                <a:ln w="11430"/>
                <a:solidFill>
                  <a:srgbClr val="FF0000"/>
                </a:solidFill>
                <a:effectLst>
                  <a:outerShdw blurRad="76200" dist="50800" dir="5400000" algn="tl" rotWithShape="0">
                    <a:srgbClr val="000000">
                      <a:alpha val="65000"/>
                    </a:srgbClr>
                  </a:outerShdw>
                </a:effectLst>
              </a:rPr>
              <a:t>día del TRABAJADOR  PETROLERO</a:t>
            </a:r>
            <a:r>
              <a:rPr lang="es-ES" sz="2000" b="1" u="sng" cap="none" spc="50" dirty="0" smtClean="0">
                <a:ln w="11430"/>
                <a:effectLst>
                  <a:outerShdw blurRad="76200" dist="50800" dir="5400000" algn="tl" rotWithShape="0">
                    <a:srgbClr val="000000">
                      <a:alpha val="65000"/>
                    </a:srgbClr>
                  </a:outerShdw>
                </a:effectLst>
              </a:rPr>
              <a:t>)</a:t>
            </a:r>
          </a:p>
          <a:p>
            <a:pPr algn="ctr"/>
            <a:r>
              <a:rPr lang="es-ES" sz="2000" b="1" u="sng" cap="none" spc="50" dirty="0" smtClean="0">
                <a:ln w="11430"/>
                <a:effectLst>
                  <a:outerShdw blurRad="76200" dist="50800" dir="5400000" algn="tl" rotWithShape="0">
                    <a:srgbClr val="000000">
                      <a:alpha val="65000"/>
                    </a:srgbClr>
                  </a:outerShdw>
                </a:effectLst>
              </a:rPr>
              <a:t>Navidad (</a:t>
            </a:r>
            <a:r>
              <a:rPr lang="es-ES" sz="2000" b="1" u="sng" cap="none" spc="50" dirty="0" smtClean="0">
                <a:ln w="11430"/>
                <a:solidFill>
                  <a:srgbClr val="FF0000"/>
                </a:solidFill>
                <a:effectLst>
                  <a:outerShdw blurRad="76200" dist="50800" dir="5400000" algn="tl" rotWithShape="0">
                    <a:srgbClr val="000000">
                      <a:alpha val="65000"/>
                    </a:srgbClr>
                  </a:outerShdw>
                </a:effectLst>
              </a:rPr>
              <a:t>Capilla de YPFB</a:t>
            </a:r>
            <a:r>
              <a:rPr lang="es-ES" sz="2000" b="1" u="sng" cap="none" spc="50" dirty="0" smtClean="0">
                <a:ln w="11430"/>
                <a:effectLst>
                  <a:outerShdw blurRad="76200" dist="50800" dir="5400000" algn="tl" rotWithShape="0">
                    <a:srgbClr val="000000">
                      <a:alpha val="65000"/>
                    </a:srgbClr>
                  </a:outerShdw>
                </a:effectLst>
              </a:rPr>
              <a:t>) y Año Nuevo (</a:t>
            </a:r>
            <a:r>
              <a:rPr lang="es-ES" sz="2000" b="1" u="sng" cap="none" spc="50" dirty="0" smtClean="0">
                <a:ln w="11430"/>
                <a:solidFill>
                  <a:srgbClr val="FF0000"/>
                </a:solidFill>
                <a:effectLst>
                  <a:outerShdw blurRad="76200" dist="50800" dir="5400000" algn="tl" rotWithShape="0">
                    <a:srgbClr val="000000">
                      <a:alpha val="65000"/>
                    </a:srgbClr>
                  </a:outerShdw>
                </a:effectLst>
              </a:rPr>
              <a:t>Cabaña Petrolera</a:t>
            </a:r>
            <a:r>
              <a:rPr lang="es-ES" sz="2000" b="1" u="sng" cap="none" spc="50" dirty="0" smtClean="0">
                <a:ln w="11430"/>
                <a:effectLst>
                  <a:outerShdw blurRad="76200" dist="50800" dir="5400000" algn="tl" rotWithShape="0">
                    <a:srgbClr val="000000">
                      <a:alpha val="65000"/>
                    </a:srgbClr>
                  </a:outerShdw>
                </a:effectLst>
              </a:rPr>
              <a:t>) </a:t>
            </a:r>
          </a:p>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endParaRPr lang="es-ES" sz="4800" b="1" cap="none" spc="50" dirty="0">
              <a:ln w="11430"/>
              <a:effectLst>
                <a:outerShdw blurRad="76200" dist="50800" dir="5400000" algn="tl" rotWithShape="0">
                  <a:srgbClr val="000000">
                    <a:alpha val="65000"/>
                  </a:srgbClr>
                </a:outerShdw>
              </a:effectLst>
            </a:endParaRPr>
          </a:p>
        </p:txBody>
      </p:sp>
      <p:pic>
        <p:nvPicPr>
          <p:cNvPr id="2052" name="Picture 4" descr="C:\Users\SONY\Desktop\FOTOS ANTIGUAS de Sonia Mercado (con nombres)\Stadium. Eleccion de la Reina de Camiri.  Ella es Gladys Araniba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034" y="5055762"/>
            <a:ext cx="1166429" cy="165158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SONY\Desktop\FOTOS ANTIGUAS de Sonia Mercado (con nombres)\Stadium.  Otra actividad de Carreras de Moto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242" r="64"/>
          <a:stretch/>
        </p:blipFill>
        <p:spPr bwMode="auto">
          <a:xfrm>
            <a:off x="1722235" y="5055761"/>
            <a:ext cx="2347031" cy="164973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SONY\Desktop\FOTOS ANTIGUAS de Sonia Mercado (con nombres)\Acrobacia en Moto en el Stadium (197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619" r="28441"/>
          <a:stretch/>
        </p:blipFill>
        <p:spPr bwMode="auto">
          <a:xfrm>
            <a:off x="4427984" y="5057613"/>
            <a:ext cx="1627044" cy="1651581"/>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SONY\Desktop\FOTOS ANTIGUAS de Sonia Mercado (con nombres)\El Petrolero. Avion de YPFB. Capitanes Brockman, Moyano y Heberto Peinad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3037" y="5055762"/>
            <a:ext cx="2533984" cy="1649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9274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119566"/>
            <a:ext cx="8712967" cy="1077186"/>
          </a:xfrm>
        </p:spPr>
        <p:txBody>
          <a:body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6000" b="1" cap="none" spc="50" dirty="0" smtClean="0">
                <a:ln w="11430"/>
                <a:effectLst>
                  <a:outerShdw blurRad="76200" dist="50800" dir="5400000" algn="tl" rotWithShape="0">
                    <a:srgbClr val="000000">
                      <a:alpha val="65000"/>
                    </a:srgbClr>
                  </a:outerShdw>
                </a:effectLst>
              </a:rPr>
              <a:t>1960 - 1970</a:t>
            </a:r>
            <a:r>
              <a:rPr lang="es-ES" sz="6000" b="1" cap="none" spc="50" dirty="0">
                <a:ln w="11430"/>
                <a:solidFill>
                  <a:srgbClr val="FF0000"/>
                </a:solidFill>
                <a:effectLst>
                  <a:outerShdw blurRad="76200" dist="50800" dir="5400000" algn="tl" rotWithShape="0">
                    <a:srgbClr val="000000">
                      <a:alpha val="65000"/>
                    </a:srgbClr>
                  </a:outerShdw>
                </a:effectLst>
              </a:rPr>
              <a:t/>
            </a:r>
            <a:br>
              <a:rPr lang="es-ES" sz="6000" b="1" cap="none" spc="50" dirty="0">
                <a:ln w="11430"/>
                <a:solidFill>
                  <a:srgbClr val="FF0000"/>
                </a:solidFill>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endParaRPr lang="es-ES" sz="48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323528" y="119566"/>
            <a:ext cx="1836796" cy="1077186"/>
          </a:xfrm>
          <a:prstGeom prst="rect">
            <a:avLst/>
          </a:prstGeom>
          <a:noFill/>
          <a:ln w="9525">
            <a:noFill/>
            <a:miter lim="800000"/>
            <a:headEnd/>
            <a:tailEnd/>
          </a:ln>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9616" y="119566"/>
            <a:ext cx="1559508" cy="1077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 Título"/>
          <p:cNvSpPr txBox="1">
            <a:spLocks/>
          </p:cNvSpPr>
          <p:nvPr/>
        </p:nvSpPr>
        <p:spPr>
          <a:xfrm>
            <a:off x="251520" y="1340768"/>
            <a:ext cx="8712967" cy="1008112"/>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endParaRPr lang="es-ES" sz="6000" b="1" cap="none" spc="50" dirty="0">
              <a:ln w="11430"/>
              <a:solidFill>
                <a:srgbClr val="FF0000"/>
              </a:solidFill>
              <a:effectLst>
                <a:outerShdw blurRad="76200" dist="50800" dir="5400000" algn="tl" rotWithShape="0">
                  <a:srgbClr val="000000">
                    <a:alpha val="65000"/>
                  </a:srgbClr>
                </a:outerShdw>
              </a:effectLst>
            </a:endParaRPr>
          </a:p>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endParaRPr lang="es-ES" sz="2000" b="1" cap="none" spc="50" dirty="0" smtClean="0">
              <a:ln w="11430"/>
              <a:effectLst>
                <a:outerShdw blurRad="76200" dist="50800" dir="5400000" algn="tl" rotWithShape="0">
                  <a:srgbClr val="000000">
                    <a:alpha val="65000"/>
                  </a:srgbClr>
                </a:outerShdw>
              </a:effectLst>
            </a:endParaRPr>
          </a:p>
          <a:p>
            <a:pPr algn="ctr"/>
            <a:r>
              <a:rPr lang="es-ES" sz="2000" b="1" cap="none" spc="50" dirty="0">
                <a:ln w="11430"/>
                <a:solidFill>
                  <a:srgbClr val="FF0000"/>
                </a:solidFill>
                <a:effectLst>
                  <a:outerShdw blurRad="76200" dist="50800" dir="5400000" algn="tl" rotWithShape="0">
                    <a:srgbClr val="000000">
                      <a:alpha val="65000"/>
                    </a:srgbClr>
                  </a:outerShdw>
                </a:effectLst>
              </a:rPr>
              <a:t>1</a:t>
            </a:r>
            <a:r>
              <a:rPr lang="es-ES" sz="2000" b="1" cap="none" spc="50" dirty="0" smtClean="0">
                <a:ln w="11430"/>
                <a:solidFill>
                  <a:srgbClr val="FF0000"/>
                </a:solidFill>
                <a:effectLst>
                  <a:outerShdw blurRad="76200" dist="50800" dir="5400000" algn="tl" rotWithShape="0">
                    <a:srgbClr val="000000">
                      <a:alpha val="65000"/>
                    </a:srgbClr>
                  </a:outerShdw>
                </a:effectLst>
              </a:rPr>
              <a:t>964</a:t>
            </a:r>
            <a:r>
              <a:rPr lang="es-ES" sz="2000" b="1" cap="none" spc="50" dirty="0" smtClean="0">
                <a:ln w="11430"/>
                <a:effectLst>
                  <a:outerShdw blurRad="76200" dist="50800" dir="5400000" algn="tl" rotWithShape="0">
                    <a:srgbClr val="000000">
                      <a:alpha val="65000"/>
                    </a:srgbClr>
                  </a:outerShdw>
                </a:effectLst>
              </a:rPr>
              <a:t> Aprox. fecha Construcción del Arco o Portería de YPFB  en CAMIRI</a:t>
            </a:r>
            <a:br>
              <a:rPr lang="es-ES" sz="2000" b="1" cap="none" spc="50" dirty="0" smtClean="0">
                <a:ln w="11430"/>
                <a:effectLst>
                  <a:outerShdw blurRad="76200" dist="50800" dir="5400000" algn="tl" rotWithShape="0">
                    <a:srgbClr val="000000">
                      <a:alpha val="65000"/>
                    </a:srgbClr>
                  </a:outerShdw>
                </a:effectLst>
              </a:rPr>
            </a:br>
            <a:r>
              <a:rPr lang="es-ES" sz="2000" b="1" cap="none" spc="50" dirty="0" smtClean="0">
                <a:ln w="11430"/>
                <a:effectLst>
                  <a:outerShdw blurRad="76200" dist="50800" dir="5400000" algn="tl" rotWithShape="0">
                    <a:srgbClr val="000000">
                      <a:alpha val="65000"/>
                    </a:srgbClr>
                  </a:outerShdw>
                </a:effectLst>
              </a:rPr>
              <a:t>Y </a:t>
            </a:r>
            <a:r>
              <a:rPr lang="es-ES" sz="2000" b="1" cap="none" spc="50" dirty="0" err="1" smtClean="0">
                <a:ln w="11430"/>
                <a:effectLst>
                  <a:outerShdw blurRad="76200" dist="50800" dir="5400000" algn="tl" rotWithShape="0">
                    <a:srgbClr val="000000">
                      <a:alpha val="65000"/>
                    </a:srgbClr>
                  </a:outerShdw>
                </a:effectLst>
              </a:rPr>
              <a:t>construccion</a:t>
            </a:r>
            <a:r>
              <a:rPr lang="es-ES" sz="2000" b="1" cap="none" spc="50" dirty="0" smtClean="0">
                <a:ln w="11430"/>
                <a:effectLst>
                  <a:outerShdw blurRad="76200" dist="50800" dir="5400000" algn="tl" rotWithShape="0">
                    <a:srgbClr val="000000">
                      <a:alpha val="65000"/>
                    </a:srgbClr>
                  </a:outerShdw>
                </a:effectLst>
              </a:rPr>
              <a:t> de la Catedral.  </a:t>
            </a:r>
            <a:r>
              <a:rPr lang="es-ES" sz="2000" b="1" cap="none" spc="50" dirty="0" smtClean="0">
                <a:ln w="11430"/>
                <a:solidFill>
                  <a:srgbClr val="FF0000"/>
                </a:solidFill>
                <a:effectLst>
                  <a:outerShdw blurRad="76200" dist="50800" dir="5400000" algn="tl" rotWithShape="0">
                    <a:srgbClr val="000000">
                      <a:alpha val="65000"/>
                    </a:srgbClr>
                  </a:outerShdw>
                </a:effectLst>
              </a:rPr>
              <a:t>1967</a:t>
            </a:r>
            <a:r>
              <a:rPr lang="es-ES" sz="2000" b="1" cap="none" spc="50" dirty="0" smtClean="0">
                <a:ln w="11430"/>
                <a:effectLst>
                  <a:outerShdw blurRad="76200" dist="50800" dir="5400000" algn="tl" rotWithShape="0">
                    <a:srgbClr val="000000">
                      <a:alpha val="65000"/>
                    </a:srgbClr>
                  </a:outerShdw>
                </a:effectLst>
              </a:rPr>
              <a:t> Descontrol del Pozo MGD-7 </a:t>
            </a:r>
            <a:br>
              <a:rPr lang="es-ES" sz="2000" b="1" cap="none" spc="50" dirty="0" smtClean="0">
                <a:ln w="11430"/>
                <a:effectLst>
                  <a:outerShdw blurRad="76200" dist="50800" dir="5400000" algn="tl" rotWithShape="0">
                    <a:srgbClr val="000000">
                      <a:alpha val="65000"/>
                    </a:srgbClr>
                  </a:outerShdw>
                </a:effectLst>
              </a:rPr>
            </a:br>
            <a:r>
              <a:rPr lang="es-ES" sz="2000" b="1" cap="none" spc="50" dirty="0" smtClean="0">
                <a:ln w="11430"/>
                <a:solidFill>
                  <a:srgbClr val="FF0000"/>
                </a:solidFill>
                <a:effectLst>
                  <a:outerShdw blurRad="76200" dist="50800" dir="5400000" algn="tl" rotWithShape="0">
                    <a:srgbClr val="000000">
                      <a:alpha val="65000"/>
                    </a:srgbClr>
                  </a:outerShdw>
                </a:effectLst>
              </a:rPr>
              <a:t>1969</a:t>
            </a:r>
            <a:r>
              <a:rPr lang="es-ES" sz="2000" b="1" cap="none" spc="50" dirty="0" smtClean="0">
                <a:ln w="11430"/>
                <a:effectLst>
                  <a:outerShdw blurRad="76200" dist="50800" dir="5400000" algn="tl" rotWithShape="0">
                    <a:srgbClr val="000000">
                      <a:alpha val="65000"/>
                    </a:srgbClr>
                  </a:outerShdw>
                </a:effectLst>
              </a:rPr>
              <a:t> Accidente: </a:t>
            </a:r>
            <a:r>
              <a:rPr lang="es-ES" sz="2000" b="1" cap="none" spc="50" dirty="0" err="1" smtClean="0">
                <a:ln w="11430"/>
                <a:effectLst>
                  <a:outerShdw blurRad="76200" dist="50800" dir="5400000" algn="tl" rotWithShape="0">
                    <a:srgbClr val="000000">
                      <a:alpha val="65000"/>
                    </a:srgbClr>
                  </a:outerShdw>
                </a:effectLst>
              </a:rPr>
              <a:t>Aerocomander</a:t>
            </a:r>
            <a:r>
              <a:rPr lang="es-ES" sz="2000" b="1" cap="none" spc="50" dirty="0" smtClean="0">
                <a:ln w="11430"/>
                <a:effectLst>
                  <a:outerShdw blurRad="76200" dist="50800" dir="5400000" algn="tl" rotWithShape="0">
                    <a:srgbClr val="000000">
                      <a:alpha val="65000"/>
                    </a:srgbClr>
                  </a:outerShdw>
                </a:effectLst>
              </a:rPr>
              <a:t> de YPFB (Lima – </a:t>
            </a:r>
            <a:r>
              <a:rPr lang="es-ES" sz="2000" b="1" cap="none" spc="50" dirty="0" err="1" smtClean="0">
                <a:ln w="11430"/>
                <a:effectLst>
                  <a:outerShdw blurRad="76200" dist="50800" dir="5400000" algn="tl" rotWithShape="0">
                    <a:srgbClr val="000000">
                      <a:alpha val="65000"/>
                    </a:srgbClr>
                  </a:outerShdw>
                </a:effectLst>
              </a:rPr>
              <a:t>Peru</a:t>
            </a:r>
            <a:r>
              <a:rPr lang="es-ES" sz="2000" b="1" cap="none" spc="50" dirty="0" smtClean="0">
                <a:ln w="11430"/>
                <a:effectLst>
                  <a:outerShdw blurRad="76200" dist="50800" dir="5400000" algn="tl" rotWithShape="0">
                    <a:srgbClr val="000000">
                      <a:alpha val="65000"/>
                    </a:srgbClr>
                  </a:outerShdw>
                </a:effectLst>
              </a:rPr>
              <a:t>)  </a:t>
            </a:r>
            <a:r>
              <a:rPr lang="es-ES" sz="2000" b="1" cap="none" spc="50" dirty="0" err="1" smtClean="0">
                <a:ln w="11430"/>
                <a:solidFill>
                  <a:srgbClr val="FF0000"/>
                </a:solidFill>
                <a:effectLst>
                  <a:outerShdw blurRad="76200" dist="50800" dir="5400000" algn="tl" rotWithShape="0">
                    <a:srgbClr val="000000">
                      <a:alpha val="65000"/>
                    </a:srgbClr>
                  </a:outerShdw>
                </a:effectLst>
              </a:rPr>
              <a:t>Osman</a:t>
            </a:r>
            <a:r>
              <a:rPr lang="es-ES" sz="2000" b="1" cap="none" spc="50" dirty="0" smtClean="0">
                <a:ln w="11430"/>
                <a:solidFill>
                  <a:srgbClr val="FF0000"/>
                </a:solidFill>
                <a:effectLst>
                  <a:outerShdw blurRad="76200" dist="50800" dir="5400000" algn="tl" rotWithShape="0">
                    <a:srgbClr val="000000">
                      <a:alpha val="65000"/>
                    </a:srgbClr>
                  </a:outerShdw>
                </a:effectLst>
              </a:rPr>
              <a:t> </a:t>
            </a:r>
            <a:r>
              <a:rPr lang="es-ES" sz="2000" b="1" cap="none" spc="50" dirty="0" err="1" smtClean="0">
                <a:ln w="11430"/>
                <a:solidFill>
                  <a:srgbClr val="FF0000"/>
                </a:solidFill>
                <a:effectLst>
                  <a:outerShdw blurRad="76200" dist="50800" dir="5400000" algn="tl" rotWithShape="0">
                    <a:srgbClr val="000000">
                      <a:alpha val="65000"/>
                    </a:srgbClr>
                  </a:outerShdw>
                </a:effectLst>
              </a:rPr>
              <a:t>Mendez</a:t>
            </a:r>
            <a:r>
              <a:rPr lang="es-ES" sz="2000" b="1" cap="none" spc="50" dirty="0" smtClean="0">
                <a:ln w="11430"/>
                <a:solidFill>
                  <a:srgbClr val="FF0000"/>
                </a:solidFill>
                <a:effectLst>
                  <a:outerShdw blurRad="76200" dist="50800" dir="5400000" algn="tl" rotWithShape="0">
                    <a:srgbClr val="000000">
                      <a:alpha val="65000"/>
                    </a:srgbClr>
                  </a:outerShdw>
                </a:effectLst>
              </a:rPr>
              <a:t/>
            </a:r>
            <a:br>
              <a:rPr lang="es-ES" sz="2000" b="1" cap="none" spc="50" dirty="0" smtClean="0">
                <a:ln w="11430"/>
                <a:solidFill>
                  <a:srgbClr val="FF0000"/>
                </a:solidFill>
                <a:effectLst>
                  <a:outerShdw blurRad="76200" dist="50800" dir="5400000" algn="tl" rotWithShape="0">
                    <a:srgbClr val="000000">
                      <a:alpha val="65000"/>
                    </a:srgbClr>
                  </a:outerShdw>
                </a:effectLst>
              </a:rPr>
            </a:br>
            <a:r>
              <a:rPr lang="es-ES" sz="4000" b="1" cap="none" spc="50" dirty="0" smtClean="0">
                <a:ln w="11430"/>
                <a:effectLst>
                  <a:outerShdw blurRad="76200" dist="50800" dir="5400000" algn="tl" rotWithShape="0">
                    <a:srgbClr val="000000">
                      <a:alpha val="65000"/>
                    </a:srgbClr>
                  </a:outerShdw>
                </a:effectLst>
              </a:rPr>
              <a:t/>
            </a:r>
            <a:br>
              <a:rPr lang="es-ES" sz="4000" b="1" cap="none" spc="50" dirty="0" smtClean="0">
                <a:ln w="11430"/>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endParaRPr lang="es-ES" sz="4800" b="1" cap="none" spc="50" dirty="0">
              <a:ln w="11430"/>
              <a:effectLst>
                <a:outerShdw blurRad="76200" dist="50800" dir="5400000" algn="tl" rotWithShape="0">
                  <a:srgbClr val="000000">
                    <a:alpha val="65000"/>
                  </a:srgbClr>
                </a:outerShdw>
              </a:effectLst>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2506285"/>
            <a:ext cx="2664296" cy="1721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3528" y="2532346"/>
            <a:ext cx="1166706" cy="1746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4477067"/>
            <a:ext cx="2590800"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7621" y="4496117"/>
            <a:ext cx="1852613"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5950" y="4505643"/>
            <a:ext cx="3931641"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48064" y="2532346"/>
            <a:ext cx="3324948" cy="1752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56518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119566"/>
            <a:ext cx="8712967" cy="717146"/>
          </a:xfrm>
        </p:spPr>
        <p:txBody>
          <a:body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6000" b="1" cap="none" spc="50" dirty="0">
                <a:ln w="11430"/>
                <a:solidFill>
                  <a:srgbClr val="FF0000"/>
                </a:solidFill>
                <a:effectLst>
                  <a:outerShdw blurRad="76200" dist="50800" dir="5400000" algn="tl" rotWithShape="0">
                    <a:srgbClr val="000000">
                      <a:alpha val="65000"/>
                    </a:srgbClr>
                  </a:outerShdw>
                </a:effectLst>
              </a:rPr>
              <a:t/>
            </a:r>
            <a:br>
              <a:rPr lang="es-ES" sz="6000" b="1" cap="none" spc="50" dirty="0">
                <a:ln w="11430"/>
                <a:solidFill>
                  <a:srgbClr val="FF0000"/>
                </a:solidFill>
                <a:effectLst>
                  <a:outerShdw blurRad="76200" dist="50800" dir="5400000" algn="tl" rotWithShape="0">
                    <a:srgbClr val="000000">
                      <a:alpha val="65000"/>
                    </a:srgbClr>
                  </a:outerShdw>
                </a:effectLst>
              </a:rPr>
            </a:br>
            <a:r>
              <a:rPr lang="es-ES" sz="6000" b="1" cap="none" spc="50" dirty="0" smtClean="0">
                <a:ln w="11430"/>
                <a:effectLst>
                  <a:outerShdw blurRad="76200" dist="50800" dir="5400000" algn="tl" rotWithShape="0">
                    <a:srgbClr val="000000">
                      <a:alpha val="65000"/>
                    </a:srgbClr>
                  </a:outerShdw>
                </a:effectLst>
              </a:rPr>
              <a:t> 1969</a:t>
            </a:r>
            <a:r>
              <a:rPr lang="es-ES" sz="6000" b="1" cap="none" spc="50" dirty="0">
                <a:ln w="11430"/>
                <a:solidFill>
                  <a:srgbClr val="FF0000"/>
                </a:solidFill>
                <a:effectLst>
                  <a:outerShdw blurRad="76200" dist="50800" dir="5400000" algn="tl" rotWithShape="0">
                    <a:srgbClr val="000000">
                      <a:alpha val="65000"/>
                    </a:srgbClr>
                  </a:outerShdw>
                </a:effectLst>
              </a:rPr>
              <a:t/>
            </a:r>
            <a:br>
              <a:rPr lang="es-ES" sz="6000" b="1" cap="none" spc="50" dirty="0">
                <a:ln w="11430"/>
                <a:solidFill>
                  <a:srgbClr val="FF0000"/>
                </a:solidFill>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endParaRPr lang="es-ES" sz="48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354108" y="119566"/>
            <a:ext cx="1404748" cy="538593"/>
          </a:xfrm>
          <a:prstGeom prst="rect">
            <a:avLst/>
          </a:prstGeom>
          <a:noFill/>
          <a:ln w="9525">
            <a:noFill/>
            <a:miter lim="800000"/>
            <a:headEnd/>
            <a:tailEnd/>
          </a:ln>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8876" y="119566"/>
            <a:ext cx="1350248" cy="538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 Título"/>
          <p:cNvSpPr txBox="1">
            <a:spLocks/>
          </p:cNvSpPr>
          <p:nvPr/>
        </p:nvSpPr>
        <p:spPr>
          <a:xfrm>
            <a:off x="179512" y="980728"/>
            <a:ext cx="8887563" cy="648072"/>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endParaRPr lang="es-ES" sz="2000" b="1" cap="none" spc="50" dirty="0">
              <a:ln w="11430"/>
              <a:effectLst>
                <a:outerShdw blurRad="76200" dist="50800" dir="5400000" algn="tl" rotWithShape="0">
                  <a:srgbClr val="000000">
                    <a:alpha val="65000"/>
                  </a:srgbClr>
                </a:outerShdw>
              </a:effectLst>
            </a:endParaRPr>
          </a:p>
          <a:p>
            <a:pPr algn="ctr"/>
            <a:endParaRPr lang="es-ES" sz="2000" b="1" cap="none" spc="50" dirty="0">
              <a:ln w="11430"/>
              <a:effectLst>
                <a:outerShdw blurRad="76200" dist="50800" dir="5400000" algn="tl" rotWithShape="0">
                  <a:srgbClr val="000000">
                    <a:alpha val="65000"/>
                  </a:srgbClr>
                </a:outerShdw>
              </a:effectLst>
            </a:endParaRPr>
          </a:p>
          <a:p>
            <a:pPr algn="ctr"/>
            <a:endParaRPr lang="es-ES" sz="2000" b="1" cap="none" spc="50" dirty="0">
              <a:ln w="11430"/>
              <a:effectLst>
                <a:outerShdw blurRad="76200" dist="50800" dir="5400000" algn="tl" rotWithShape="0">
                  <a:srgbClr val="000000">
                    <a:alpha val="65000"/>
                  </a:srgbClr>
                </a:outerShdw>
              </a:effectLst>
            </a:endParaRPr>
          </a:p>
          <a:p>
            <a:pPr algn="ctr"/>
            <a:endParaRPr lang="es-ES" sz="2000" b="1" cap="none" spc="50" dirty="0" smtClean="0">
              <a:ln w="11430"/>
              <a:effectLst>
                <a:outerShdw blurRad="76200" dist="50800" dir="5400000" algn="tl" rotWithShape="0">
                  <a:srgbClr val="000000">
                    <a:alpha val="65000"/>
                  </a:srgbClr>
                </a:outerShdw>
              </a:effectLst>
            </a:endParaRPr>
          </a:p>
          <a:p>
            <a:pPr algn="ctr"/>
            <a:endParaRPr lang="es-ES" sz="2000" b="1" cap="none" spc="50" dirty="0" smtClean="0">
              <a:ln w="11430"/>
              <a:effectLst>
                <a:outerShdw blurRad="76200" dist="50800" dir="5400000" algn="tl" rotWithShape="0">
                  <a:srgbClr val="000000">
                    <a:alpha val="65000"/>
                  </a:srgbClr>
                </a:outerShdw>
              </a:effectLst>
            </a:endParaRPr>
          </a:p>
          <a:p>
            <a:pPr algn="ctr"/>
            <a:endParaRPr lang="es-ES" sz="2000" b="1" cap="none" spc="50" dirty="0" smtClean="0">
              <a:ln w="11430"/>
              <a:effectLst>
                <a:outerShdw blurRad="76200" dist="50800" dir="5400000" algn="tl" rotWithShape="0">
                  <a:srgbClr val="000000">
                    <a:alpha val="65000"/>
                  </a:srgbClr>
                </a:outerShdw>
              </a:effectLst>
            </a:endParaRPr>
          </a:p>
          <a:p>
            <a:pPr algn="ctr"/>
            <a:endParaRPr lang="es-ES" sz="2000" b="1" cap="none" spc="50" dirty="0">
              <a:ln w="11430"/>
              <a:effectLst>
                <a:outerShdw blurRad="76200" dist="50800" dir="5400000" algn="tl" rotWithShape="0">
                  <a:srgbClr val="000000">
                    <a:alpha val="65000"/>
                  </a:srgbClr>
                </a:outerShdw>
              </a:effectLst>
            </a:endParaRPr>
          </a:p>
          <a:p>
            <a:pPr algn="ctr"/>
            <a:r>
              <a:rPr lang="es-ES" sz="2000" b="1" cap="none" spc="50" dirty="0" smtClean="0">
                <a:ln w="11430"/>
                <a:effectLst>
                  <a:outerShdw blurRad="76200" dist="50800" dir="5400000" algn="tl" rotWithShape="0">
                    <a:srgbClr val="000000">
                      <a:alpha val="65000"/>
                    </a:srgbClr>
                  </a:outerShdw>
                </a:effectLst>
              </a:rPr>
              <a:t>RECORDANDO 50 AÑOS DE PERIODISTA (LA VOZ DE LA JEC</a:t>
            </a:r>
            <a:r>
              <a:rPr lang="es-ES" sz="2000" b="1" cap="none" spc="50" dirty="0" smtClean="0">
                <a:ln w="11430"/>
                <a:effectLst>
                  <a:outerShdw blurRad="76200" dist="50800" dir="5400000" algn="tl" rotWithShape="0">
                    <a:srgbClr val="000000">
                      <a:alpha val="65000"/>
                    </a:srgbClr>
                  </a:outerShdw>
                </a:effectLst>
              </a:rPr>
              <a:t>)</a:t>
            </a:r>
          </a:p>
          <a:p>
            <a:pPr algn="ctr"/>
            <a:r>
              <a:rPr lang="es-ES" sz="2000" b="1" cap="none" spc="50" dirty="0" smtClean="0">
                <a:ln w="11430"/>
                <a:effectLst>
                  <a:outerShdw blurRad="76200" dist="50800" dir="5400000" algn="tl" rotWithShape="0">
                    <a:srgbClr val="000000">
                      <a:alpha val="65000"/>
                    </a:srgbClr>
                  </a:outerShdw>
                </a:effectLst>
              </a:rPr>
              <a:t>JAVIER  DE LLANO LOPEZ</a:t>
            </a:r>
            <a:endParaRPr lang="es-ES" sz="2000" b="1" cap="none" spc="50" dirty="0" smtClean="0">
              <a:ln w="11430"/>
              <a:effectLst>
                <a:outerShdw blurRad="76200" dist="50800" dir="5400000" algn="tl" rotWithShape="0">
                  <a:srgbClr val="000000">
                    <a:alpha val="65000"/>
                  </a:srgbClr>
                </a:outerShdw>
              </a:effectLst>
            </a:endParaRPr>
          </a:p>
          <a:p>
            <a:pPr algn="ctr"/>
            <a:r>
              <a:rPr lang="es-ES" sz="1800" b="1" cap="none" spc="50" dirty="0" smtClean="0">
                <a:ln w="11430"/>
                <a:effectLst>
                  <a:outerShdw blurRad="76200" dist="50800" dir="5400000" algn="tl" rotWithShape="0">
                    <a:srgbClr val="000000">
                      <a:alpha val="65000"/>
                    </a:srgbClr>
                  </a:outerShdw>
                </a:effectLst>
              </a:rPr>
              <a:t/>
            </a:r>
            <a:br>
              <a:rPr lang="es-ES" sz="1800" b="1" cap="none" spc="50" dirty="0" smtClean="0">
                <a:ln w="11430"/>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endParaRPr lang="es-ES" sz="4800" b="1" cap="none" spc="50" dirty="0">
              <a:ln w="11430"/>
              <a:effectLst>
                <a:outerShdw blurRad="76200" dist="50800" dir="5400000" algn="tl" rotWithShape="0">
                  <a:srgbClr val="000000">
                    <a:alpha val="65000"/>
                  </a:srgbClr>
                </a:outerShdw>
              </a:effectLst>
            </a:endParaRPr>
          </a:p>
        </p:txBody>
      </p:sp>
      <p:pic>
        <p:nvPicPr>
          <p:cNvPr id="1027" name="Picture 3" descr="C:\Users\SONY\Desktop\J.E.C. (Juventud Estudiantil Catolica) Camiri\01 LIBRO (Periodico La Voz de la JEC)\02 Directorio y Miembros Periodico LA VOZ DE LA JEC (29-Junio-196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11" t="6755" r="4219"/>
          <a:stretch/>
        </p:blipFill>
        <p:spPr bwMode="auto">
          <a:xfrm>
            <a:off x="3856645" y="1807016"/>
            <a:ext cx="5176434" cy="26300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SONY\Desktop\J.E.C. (Juventud Estudiantil Catolica) Camiri\01 LIBRO (Periodico La Voz de la JEC)\20190521_07101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780" y="1807017"/>
            <a:ext cx="3506161" cy="2630095"/>
          </a:xfrm>
          <a:prstGeom prst="rect">
            <a:avLst/>
          </a:prstGeom>
          <a:noFill/>
          <a:extLst>
            <a:ext uri="{909E8E84-426E-40DD-AFC4-6F175D3DCCD1}">
              <a14:hiddenFill xmlns:a14="http://schemas.microsoft.com/office/drawing/2010/main">
                <a:solidFill>
                  <a:srgbClr val="FFFFFF"/>
                </a:solidFill>
              </a14:hiddenFill>
            </a:ext>
          </a:extLst>
        </p:spPr>
      </p:pic>
      <p:sp>
        <p:nvSpPr>
          <p:cNvPr id="9" name="1 Título"/>
          <p:cNvSpPr txBox="1">
            <a:spLocks/>
          </p:cNvSpPr>
          <p:nvPr/>
        </p:nvSpPr>
        <p:spPr>
          <a:xfrm>
            <a:off x="201743" y="4437112"/>
            <a:ext cx="8620345" cy="230425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endParaRPr lang="es-ES" sz="2000" b="1" cap="none" spc="50" dirty="0">
              <a:ln w="11430"/>
              <a:effectLst>
                <a:outerShdw blurRad="76200" dist="50800" dir="5400000" algn="tl" rotWithShape="0">
                  <a:srgbClr val="000000">
                    <a:alpha val="65000"/>
                  </a:srgbClr>
                </a:outerShdw>
              </a:effectLst>
            </a:endParaRPr>
          </a:p>
          <a:p>
            <a:pPr algn="ctr"/>
            <a:endParaRPr lang="es-ES" sz="2000" b="1" cap="none" spc="50" dirty="0">
              <a:ln w="11430"/>
              <a:effectLst>
                <a:outerShdw blurRad="76200" dist="50800" dir="5400000" algn="tl" rotWithShape="0">
                  <a:srgbClr val="000000">
                    <a:alpha val="65000"/>
                  </a:srgbClr>
                </a:outerShdw>
              </a:effectLst>
            </a:endParaRPr>
          </a:p>
          <a:p>
            <a:pPr algn="ctr"/>
            <a:endParaRPr lang="es-ES" sz="2000" b="1" cap="none" spc="50" dirty="0">
              <a:ln w="11430"/>
              <a:effectLst>
                <a:outerShdw blurRad="76200" dist="50800" dir="5400000" algn="tl" rotWithShape="0">
                  <a:srgbClr val="000000">
                    <a:alpha val="65000"/>
                  </a:srgbClr>
                </a:outerShdw>
              </a:effectLst>
            </a:endParaRPr>
          </a:p>
          <a:p>
            <a:pPr algn="ctr"/>
            <a:endParaRPr lang="es-ES" sz="2000" b="1" cap="none" spc="50" dirty="0" smtClean="0">
              <a:ln w="11430"/>
              <a:effectLst>
                <a:outerShdw blurRad="76200" dist="50800" dir="5400000" algn="tl" rotWithShape="0">
                  <a:srgbClr val="000000">
                    <a:alpha val="65000"/>
                  </a:srgbClr>
                </a:outerShdw>
              </a:effectLst>
            </a:endParaRPr>
          </a:p>
          <a:p>
            <a:pPr algn="ctr"/>
            <a:endParaRPr lang="es-ES" sz="2000" b="1" cap="none" spc="50" dirty="0" smtClean="0">
              <a:ln w="11430"/>
              <a:effectLst>
                <a:outerShdw blurRad="76200" dist="50800" dir="5400000" algn="tl" rotWithShape="0">
                  <a:srgbClr val="000000">
                    <a:alpha val="65000"/>
                  </a:srgbClr>
                </a:outerShdw>
              </a:effectLst>
            </a:endParaRPr>
          </a:p>
          <a:p>
            <a:pPr algn="ctr"/>
            <a:endParaRPr lang="es-ES" sz="2000" b="1" cap="none" spc="50" dirty="0" smtClean="0">
              <a:ln w="11430"/>
              <a:effectLst>
                <a:outerShdw blurRad="76200" dist="50800" dir="5400000" algn="tl" rotWithShape="0">
                  <a:srgbClr val="000000">
                    <a:alpha val="65000"/>
                  </a:srgbClr>
                </a:outerShdw>
              </a:effectLst>
            </a:endParaRPr>
          </a:p>
          <a:p>
            <a:pPr algn="ctr"/>
            <a:endParaRPr lang="es-ES" sz="2000" b="1" cap="none" spc="50" dirty="0">
              <a:ln w="11430"/>
              <a:effectLst>
                <a:outerShdw blurRad="76200" dist="50800" dir="5400000" algn="tl" rotWithShape="0">
                  <a:srgbClr val="000000">
                    <a:alpha val="65000"/>
                  </a:srgbClr>
                </a:outerShdw>
              </a:effectLst>
            </a:endParaRPr>
          </a:p>
          <a:p>
            <a:pPr algn="ctr"/>
            <a:r>
              <a:rPr lang="es-ES" sz="2000" b="1" cap="none" spc="50" dirty="0" smtClean="0">
                <a:ln w="11430"/>
                <a:effectLst>
                  <a:outerShdw blurRad="76200" dist="50800" dir="5400000" algn="tl" rotWithShape="0">
                    <a:srgbClr val="000000">
                      <a:alpha val="65000"/>
                    </a:srgbClr>
                  </a:outerShdw>
                </a:effectLst>
              </a:rPr>
              <a:t>CON MIS 16 AÑOS, INGRESE A LA JEC. DONDE TRABAJE CON LA MADRE ROSA STELLA (ITALIANA), PROFESORA Y DIRECTORA DEL COLEGIO NIÑO JESUS. DENTRO DE LAS ACTIVIDADES: MISAS DOMINICALES, JORNADAS ESTUDIANTILES, TEATRO, RADIO Y PERIODISMO DONDE YO FUI SU 1er. DIRECTOR DEL PERIODICO «LA VOZ DE LA JEC». GRACIAS AL APOYO DE YPFB, CON LA IMPRESIÓN DE LOS EJEMPLARES QUE NOSOTROS ELABORABAMOS Y VENDIAMOS TODOS LOS DOMINGOS. (1969) </a:t>
            </a:r>
          </a:p>
          <a:p>
            <a:pPr algn="ctr"/>
            <a:r>
              <a:rPr lang="es-ES" sz="4000" b="1" cap="none" spc="50" dirty="0" smtClean="0">
                <a:ln w="11430"/>
                <a:effectLst>
                  <a:outerShdw blurRad="76200" dist="50800" dir="5400000" algn="tl" rotWithShape="0">
                    <a:srgbClr val="000000">
                      <a:alpha val="65000"/>
                    </a:srgbClr>
                  </a:outerShdw>
                </a:effectLst>
              </a:rPr>
              <a:t/>
            </a:r>
            <a:br>
              <a:rPr lang="es-ES" sz="4000" b="1" cap="none" spc="50" dirty="0" smtClean="0">
                <a:ln w="11430"/>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endParaRPr lang="es-ES" sz="4800" b="1" cap="none" spc="50" dirty="0">
              <a:ln w="11430"/>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4679495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119566"/>
            <a:ext cx="8712967" cy="645138"/>
          </a:xfrm>
        </p:spPr>
        <p:txBody>
          <a:body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6000" b="1" cap="none" spc="50" dirty="0" smtClean="0">
                <a:ln w="11430"/>
                <a:effectLst>
                  <a:outerShdw blurRad="76200" dist="50800" dir="5400000" algn="tl" rotWithShape="0">
                    <a:srgbClr val="000000">
                      <a:alpha val="65000"/>
                    </a:srgbClr>
                  </a:outerShdw>
                </a:effectLst>
              </a:rPr>
              <a:t>1975</a:t>
            </a:r>
            <a:r>
              <a:rPr lang="es-ES" sz="6000" b="1" cap="none" spc="50" dirty="0">
                <a:ln w="11430"/>
                <a:solidFill>
                  <a:srgbClr val="FF0000"/>
                </a:solidFill>
                <a:effectLst>
                  <a:outerShdw blurRad="76200" dist="50800" dir="5400000" algn="tl" rotWithShape="0">
                    <a:srgbClr val="000000">
                      <a:alpha val="65000"/>
                    </a:srgbClr>
                  </a:outerShdw>
                </a:effectLst>
              </a:rPr>
              <a:t/>
            </a:r>
            <a:br>
              <a:rPr lang="es-ES" sz="6000" b="1" cap="none" spc="50" dirty="0">
                <a:ln w="11430"/>
                <a:solidFill>
                  <a:srgbClr val="FF0000"/>
                </a:solidFill>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endParaRPr lang="es-ES" sz="48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899592" y="119566"/>
            <a:ext cx="1260732" cy="538593"/>
          </a:xfrm>
          <a:prstGeom prst="rect">
            <a:avLst/>
          </a:prstGeom>
          <a:noFill/>
          <a:ln w="9525">
            <a:noFill/>
            <a:miter lim="800000"/>
            <a:headEnd/>
            <a:tailEnd/>
          </a:ln>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328" y="119566"/>
            <a:ext cx="1224796" cy="538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 Título"/>
          <p:cNvSpPr txBox="1">
            <a:spLocks/>
          </p:cNvSpPr>
          <p:nvPr/>
        </p:nvSpPr>
        <p:spPr>
          <a:xfrm>
            <a:off x="323528" y="908720"/>
            <a:ext cx="8712967" cy="144016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endParaRPr lang="es-ES" sz="2000" b="1" cap="none" spc="50" dirty="0" smtClean="0">
              <a:ln w="11430"/>
              <a:effectLst>
                <a:outerShdw blurRad="76200" dist="50800" dir="5400000" algn="tl" rotWithShape="0">
                  <a:srgbClr val="000000">
                    <a:alpha val="65000"/>
                  </a:srgbClr>
                </a:outerShdw>
              </a:effectLst>
            </a:endParaRPr>
          </a:p>
          <a:p>
            <a:pPr algn="ctr"/>
            <a:endParaRPr lang="es-ES" sz="2000" b="1" cap="none" spc="50" dirty="0">
              <a:ln w="11430"/>
              <a:effectLst>
                <a:outerShdw blurRad="76200" dist="50800" dir="5400000" algn="tl" rotWithShape="0">
                  <a:srgbClr val="000000">
                    <a:alpha val="65000"/>
                  </a:srgbClr>
                </a:outerShdw>
              </a:effectLst>
            </a:endParaRPr>
          </a:p>
          <a:p>
            <a:pPr algn="ctr"/>
            <a:endParaRPr lang="es-ES" sz="2000" b="1" cap="none" spc="50" dirty="0" smtClean="0">
              <a:ln w="11430"/>
              <a:effectLst>
                <a:outerShdw blurRad="76200" dist="50800" dir="5400000" algn="tl" rotWithShape="0">
                  <a:srgbClr val="000000">
                    <a:alpha val="65000"/>
                  </a:srgbClr>
                </a:outerShdw>
              </a:effectLst>
            </a:endParaRPr>
          </a:p>
          <a:p>
            <a:pPr algn="ctr"/>
            <a:endParaRPr lang="es-ES" sz="2000" b="1" cap="none" spc="50" dirty="0" smtClean="0">
              <a:ln w="11430"/>
              <a:effectLst>
                <a:outerShdw blurRad="76200" dist="50800" dir="5400000" algn="tl" rotWithShape="0">
                  <a:srgbClr val="000000">
                    <a:alpha val="65000"/>
                  </a:srgbClr>
                </a:outerShdw>
              </a:effectLst>
            </a:endParaRPr>
          </a:p>
          <a:p>
            <a:pPr marL="457200" indent="-457200" algn="ctr">
              <a:buAutoNum type="arabicPlain" startAt="1972"/>
            </a:pPr>
            <a:endParaRPr lang="es-ES" sz="2000" b="1" cap="none" spc="50" dirty="0" smtClean="0">
              <a:ln w="11430"/>
              <a:effectLst>
                <a:outerShdw blurRad="76200" dist="50800" dir="5400000" algn="tl" rotWithShape="0">
                  <a:srgbClr val="000000">
                    <a:alpha val="65000"/>
                  </a:srgbClr>
                </a:outerShdw>
              </a:effectLst>
            </a:endParaRPr>
          </a:p>
          <a:p>
            <a:pPr algn="ctr"/>
            <a:endParaRPr lang="es-ES" sz="2000" b="1" cap="none" spc="50" dirty="0" smtClean="0">
              <a:ln w="11430"/>
              <a:effectLst>
                <a:outerShdw blurRad="76200" dist="50800" dir="5400000" algn="tl" rotWithShape="0">
                  <a:srgbClr val="000000">
                    <a:alpha val="65000"/>
                  </a:srgbClr>
                </a:outerShdw>
              </a:effectLst>
            </a:endParaRPr>
          </a:p>
          <a:p>
            <a:pPr marL="457200" indent="-457200" algn="ctr">
              <a:buAutoNum type="arabicPlain" startAt="1975"/>
            </a:pPr>
            <a:r>
              <a:rPr lang="es-ES" sz="2000" b="1" cap="none" spc="50" dirty="0" smtClean="0">
                <a:ln w="11430"/>
                <a:effectLst>
                  <a:outerShdw blurRad="76200" dist="50800" dir="5400000" algn="tl" rotWithShape="0">
                    <a:srgbClr val="000000">
                      <a:alpha val="65000"/>
                    </a:srgbClr>
                  </a:outerShdw>
                </a:effectLst>
              </a:rPr>
              <a:t> Aparece la </a:t>
            </a:r>
            <a:r>
              <a:rPr lang="es-ES" sz="2000" b="1" cap="none" spc="50" dirty="0" smtClean="0">
                <a:ln w="11430"/>
                <a:solidFill>
                  <a:srgbClr val="FF0000"/>
                </a:solidFill>
                <a:effectLst>
                  <a:outerShdw blurRad="76200" dist="50800" dir="5400000" algn="tl" rotWithShape="0">
                    <a:srgbClr val="000000">
                      <a:alpha val="65000"/>
                    </a:srgbClr>
                  </a:outerShdw>
                </a:effectLst>
              </a:rPr>
              <a:t>FIEBRE AMARILLA - CAMIRI </a:t>
            </a:r>
            <a:r>
              <a:rPr lang="es-ES" sz="2000" b="1" cap="none" spc="50" dirty="0" smtClean="0">
                <a:ln w="11430"/>
                <a:effectLst>
                  <a:outerShdw blurRad="76200" dist="50800" dir="5400000" algn="tl" rotWithShape="0">
                    <a:srgbClr val="000000">
                      <a:alpha val="65000"/>
                    </a:srgbClr>
                  </a:outerShdw>
                </a:effectLst>
              </a:rPr>
              <a:t>(Prov. Cordillera – SCZ)</a:t>
            </a:r>
          </a:p>
          <a:p>
            <a:pPr algn="ctr"/>
            <a:r>
              <a:rPr lang="es-ES" sz="2000" b="1" cap="none" spc="50" dirty="0" smtClean="0">
                <a:ln w="11430"/>
                <a:effectLst>
                  <a:outerShdw blurRad="76200" dist="50800" dir="5400000" algn="tl" rotWithShape="0">
                    <a:srgbClr val="000000">
                      <a:alpha val="65000"/>
                    </a:srgbClr>
                  </a:outerShdw>
                </a:effectLst>
              </a:rPr>
              <a:t>LUIS VIRUEZ ZABALAGA, es 1ra. VICTIMA (de Lagunillas) PROMO 71.</a:t>
            </a:r>
          </a:p>
          <a:p>
            <a:pPr algn="ctr"/>
            <a:r>
              <a:rPr lang="es-ES" sz="2000" b="1" cap="none" spc="50" dirty="0" smtClean="0">
                <a:ln w="11430"/>
                <a:effectLst>
                  <a:outerShdw blurRad="76200" dist="50800" dir="5400000" algn="tl" rotWithShape="0">
                    <a:srgbClr val="000000">
                      <a:alpha val="65000"/>
                    </a:srgbClr>
                  </a:outerShdw>
                </a:effectLst>
              </a:rPr>
              <a:t>El Dr. </a:t>
            </a:r>
            <a:r>
              <a:rPr lang="es-ES" sz="2000" b="1" cap="none" spc="50" dirty="0" err="1" smtClean="0">
                <a:ln w="11430"/>
                <a:effectLst>
                  <a:outerShdw blurRad="76200" dist="50800" dir="5400000" algn="tl" rotWithShape="0">
                    <a:srgbClr val="000000">
                      <a:alpha val="65000"/>
                    </a:srgbClr>
                  </a:outerShdw>
                </a:effectLst>
              </a:rPr>
              <a:t>Offman</a:t>
            </a:r>
            <a:r>
              <a:rPr lang="es-ES" sz="2000" b="1" cap="none" spc="50" dirty="0" smtClean="0">
                <a:ln w="11430"/>
                <a:effectLst>
                  <a:outerShdw blurRad="76200" dist="50800" dir="5400000" algn="tl" rotWithShape="0">
                    <a:srgbClr val="000000">
                      <a:alpha val="65000"/>
                    </a:srgbClr>
                  </a:outerShdw>
                </a:effectLst>
              </a:rPr>
              <a:t> </a:t>
            </a:r>
            <a:r>
              <a:rPr lang="es-ES" sz="2000" b="1" cap="none" spc="50" dirty="0" err="1" smtClean="0">
                <a:ln w="11430"/>
                <a:effectLst>
                  <a:outerShdw blurRad="76200" dist="50800" dir="5400000" algn="tl" rotWithShape="0">
                    <a:srgbClr val="000000">
                      <a:alpha val="65000"/>
                    </a:srgbClr>
                  </a:outerShdw>
                </a:effectLst>
              </a:rPr>
              <a:t>Antunez</a:t>
            </a:r>
            <a:r>
              <a:rPr lang="es-ES" sz="2000" b="1" cap="none" spc="50" dirty="0" smtClean="0">
                <a:ln w="11430"/>
                <a:effectLst>
                  <a:outerShdw blurRad="76200" dist="50800" dir="5400000" algn="tl" rotWithShape="0">
                    <a:srgbClr val="000000">
                      <a:alpha val="65000"/>
                    </a:srgbClr>
                  </a:outerShdw>
                </a:effectLst>
              </a:rPr>
              <a:t>, dueño de la </a:t>
            </a:r>
            <a:r>
              <a:rPr lang="es-ES" sz="2000" b="1" cap="none" spc="50" dirty="0" err="1" smtClean="0">
                <a:ln w="11430"/>
                <a:effectLst>
                  <a:outerShdw blurRad="76200" dist="50800" dir="5400000" algn="tl" rotWithShape="0">
                    <a:srgbClr val="000000">
                      <a:alpha val="65000"/>
                    </a:srgbClr>
                  </a:outerShdw>
                </a:effectLst>
              </a:rPr>
              <a:t>Clinica</a:t>
            </a:r>
            <a:r>
              <a:rPr lang="es-ES" sz="2000" b="1" cap="none" spc="50" dirty="0" smtClean="0">
                <a:ln w="11430"/>
                <a:effectLst>
                  <a:outerShdw blurRad="76200" dist="50800" dir="5400000" algn="tl" rotWithShape="0">
                    <a:srgbClr val="000000">
                      <a:alpha val="65000"/>
                    </a:srgbClr>
                  </a:outerShdw>
                </a:effectLst>
              </a:rPr>
              <a:t> San Antonio </a:t>
            </a:r>
            <a:r>
              <a:rPr lang="es-ES" sz="2000" b="1" cap="none" spc="50" dirty="0" smtClean="0">
                <a:ln w="11430"/>
                <a:solidFill>
                  <a:srgbClr val="FF0000"/>
                </a:solidFill>
                <a:effectLst>
                  <a:outerShdw blurRad="76200" dist="50800" dir="5400000" algn="tl" rotWithShape="0">
                    <a:srgbClr val="000000">
                      <a:alpha val="65000"/>
                    </a:srgbClr>
                  </a:outerShdw>
                </a:effectLst>
              </a:rPr>
              <a:t>DIO LA ALARMA </a:t>
            </a:r>
          </a:p>
          <a:p>
            <a:pPr algn="ctr"/>
            <a:r>
              <a:rPr lang="es-ES" sz="2000" b="1" cap="none" spc="50" dirty="0" smtClean="0">
                <a:ln w="11430"/>
                <a:effectLst>
                  <a:outerShdw blurRad="76200" dist="50800" dir="5400000" algn="tl" rotWithShape="0">
                    <a:srgbClr val="000000">
                      <a:alpha val="65000"/>
                    </a:srgbClr>
                  </a:outerShdw>
                </a:effectLst>
              </a:rPr>
              <a:t>SOBREVIVEN 2 personas (Sr. </a:t>
            </a:r>
            <a:r>
              <a:rPr lang="es-ES" sz="2000" b="1" cap="none" spc="50" dirty="0" err="1" smtClean="0">
                <a:ln w="11430"/>
                <a:effectLst>
                  <a:outerShdw blurRad="76200" dist="50800" dir="5400000" algn="tl" rotWithShape="0">
                    <a:srgbClr val="000000">
                      <a:alpha val="65000"/>
                    </a:srgbClr>
                  </a:outerShdw>
                </a:effectLst>
              </a:rPr>
              <a:t>Clever</a:t>
            </a:r>
            <a:r>
              <a:rPr lang="es-ES" sz="2000" b="1" cap="none" spc="50" dirty="0" smtClean="0">
                <a:ln w="11430"/>
                <a:effectLst>
                  <a:outerShdw blurRad="76200" dist="50800" dir="5400000" algn="tl" rotWithShape="0">
                    <a:srgbClr val="000000">
                      <a:alpha val="65000"/>
                    </a:srgbClr>
                  </a:outerShdw>
                </a:effectLst>
              </a:rPr>
              <a:t> Bonilla y el Prof. Lucio </a:t>
            </a:r>
            <a:r>
              <a:rPr lang="es-ES" sz="2000" b="1" cap="none" spc="50" dirty="0" err="1" smtClean="0">
                <a:ln w="11430"/>
                <a:effectLst>
                  <a:outerShdw blurRad="76200" dist="50800" dir="5400000" algn="tl" rotWithShape="0">
                    <a:srgbClr val="000000">
                      <a:alpha val="65000"/>
                    </a:srgbClr>
                  </a:outerShdw>
                </a:effectLst>
              </a:rPr>
              <a:t>Dominguez</a:t>
            </a:r>
            <a:r>
              <a:rPr lang="es-ES" sz="2000" b="1" cap="none" spc="50" dirty="0" smtClean="0">
                <a:ln w="11430"/>
                <a:effectLst>
                  <a:outerShdw blurRad="76200" dist="50800" dir="5400000" algn="tl" rotWithShape="0">
                    <a:srgbClr val="000000">
                      <a:alpha val="65000"/>
                    </a:srgbClr>
                  </a:outerShdw>
                </a:effectLst>
              </a:rPr>
              <a:t>) </a:t>
            </a:r>
            <a:br>
              <a:rPr lang="es-ES" sz="2000" b="1" cap="none" spc="50" dirty="0" smtClean="0">
                <a:ln w="11430"/>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endParaRPr lang="es-ES" sz="4800" b="1" cap="none" spc="50" dirty="0">
              <a:ln w="11430"/>
              <a:effectLst>
                <a:outerShdw blurRad="76200" dist="50800" dir="5400000" algn="tl" rotWithShape="0">
                  <a:srgbClr val="000000">
                    <a:alpha val="65000"/>
                  </a:srgbClr>
                </a:outerShdw>
              </a:effectLst>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2492896"/>
            <a:ext cx="3433543" cy="174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145" y="4517610"/>
            <a:ext cx="1749447" cy="2149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9992" y="4517610"/>
            <a:ext cx="1755332" cy="2157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07220" y="2503729"/>
            <a:ext cx="2666046" cy="174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1027" y="2503729"/>
            <a:ext cx="1875634" cy="174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0527" y="4496740"/>
            <a:ext cx="3795192" cy="2170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30228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211521"/>
            <a:ext cx="7992888" cy="548640"/>
          </a:xfrm>
        </p:spPr>
        <p:txBody>
          <a:bodyPr/>
          <a:lstStyle/>
          <a:p>
            <a:r>
              <a:rPr lang="es-ES" dirty="0" smtClean="0">
                <a:solidFill>
                  <a:srgbClr val="FF0000"/>
                </a:solidFill>
              </a:rPr>
              <a:t>Javier de llano López …………………..  CAMIREÑO</a:t>
            </a:r>
            <a:endParaRPr lang="es-ES" dirty="0">
              <a:solidFill>
                <a:srgbClr val="FF0000"/>
              </a:solidFill>
            </a:endParaRPr>
          </a:p>
        </p:txBody>
      </p:sp>
      <p:pic>
        <p:nvPicPr>
          <p:cNvPr id="4" name="3 Marcador de contenido"/>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833227"/>
            <a:ext cx="1800200" cy="1960240"/>
          </a:xfrm>
          <a:prstGeom prst="rect">
            <a:avLst/>
          </a:prstGeom>
          <a:noFill/>
          <a:ln>
            <a:noFill/>
          </a:ln>
        </p:spPr>
      </p:pic>
      <p:sp>
        <p:nvSpPr>
          <p:cNvPr id="5" name="1 Título"/>
          <p:cNvSpPr txBox="1">
            <a:spLocks/>
          </p:cNvSpPr>
          <p:nvPr/>
        </p:nvSpPr>
        <p:spPr>
          <a:xfrm>
            <a:off x="371859" y="3806919"/>
            <a:ext cx="8424936" cy="2736304"/>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s-ES" sz="1800" u="sng" dirty="0" smtClean="0">
                <a:solidFill>
                  <a:srgbClr val="FF0000"/>
                </a:solidFill>
              </a:rPr>
              <a:t>DESCUBRIO el  «</a:t>
            </a:r>
            <a:r>
              <a:rPr lang="es-ES" sz="1800" u="sng" dirty="0" err="1" smtClean="0">
                <a:solidFill>
                  <a:srgbClr val="FF0000"/>
                </a:solidFill>
              </a:rPr>
              <a:t>metodo</a:t>
            </a:r>
            <a:r>
              <a:rPr lang="es-ES" sz="1800" u="sng" dirty="0" smtClean="0">
                <a:solidFill>
                  <a:srgbClr val="FF0000"/>
                </a:solidFill>
              </a:rPr>
              <a:t> alfa» </a:t>
            </a:r>
            <a:r>
              <a:rPr lang="es-ES" sz="1800" u="sng" dirty="0" smtClean="0"/>
              <a:t>(</a:t>
            </a:r>
            <a:r>
              <a:rPr lang="es-ES" sz="1800" dirty="0" smtClean="0"/>
              <a:t>algebra , </a:t>
            </a:r>
            <a:r>
              <a:rPr lang="es-ES" sz="1800" dirty="0" err="1" smtClean="0"/>
              <a:t>factorizacion</a:t>
            </a:r>
            <a:r>
              <a:rPr lang="es-ES" sz="1800" dirty="0" smtClean="0"/>
              <a:t>) </a:t>
            </a:r>
          </a:p>
          <a:p>
            <a:pPr algn="ctr"/>
            <a:r>
              <a:rPr lang="es-ES" sz="1800" dirty="0" smtClean="0"/>
              <a:t>TRABAJO DE INVESTIGACION MATEMATICA  - 1991 -</a:t>
            </a:r>
          </a:p>
          <a:p>
            <a:pPr algn="ctr"/>
            <a:r>
              <a:rPr lang="es-ES" sz="1800" dirty="0" smtClean="0"/>
              <a:t>1er. Puesto - II feria universitaria de la </a:t>
            </a:r>
            <a:r>
              <a:rPr lang="es-ES" sz="1800" dirty="0" err="1" smtClean="0"/>
              <a:t>uagrm</a:t>
            </a:r>
            <a:r>
              <a:rPr lang="es-ES" sz="1800" dirty="0" smtClean="0"/>
              <a:t> – </a:t>
            </a:r>
            <a:r>
              <a:rPr lang="es-ES" sz="1800" dirty="0" err="1" smtClean="0"/>
              <a:t>sta.</a:t>
            </a:r>
            <a:r>
              <a:rPr lang="es-ES" sz="1800" dirty="0" smtClean="0"/>
              <a:t> Cruz  (OCT.-1992). </a:t>
            </a:r>
            <a:endParaRPr lang="es-ES" sz="1800" dirty="0"/>
          </a:p>
          <a:p>
            <a:endParaRPr lang="es-ES" sz="1800" dirty="0" smtClean="0">
              <a:solidFill>
                <a:srgbClr val="FF0000"/>
              </a:solidFill>
            </a:endParaRPr>
          </a:p>
          <a:p>
            <a:pPr algn="ctr"/>
            <a:r>
              <a:rPr lang="es-ES" b="1" dirty="0" smtClean="0"/>
              <a:t>33 AÑOS </a:t>
            </a:r>
            <a:r>
              <a:rPr lang="es-ES" b="1" dirty="0"/>
              <a:t>(1985 </a:t>
            </a:r>
            <a:r>
              <a:rPr lang="es-ES" b="1" dirty="0" smtClean="0"/>
              <a:t> - 2018)</a:t>
            </a:r>
          </a:p>
          <a:p>
            <a:pPr algn="ctr"/>
            <a:r>
              <a:rPr lang="es-ES" b="1" dirty="0" smtClean="0"/>
              <a:t>TRABAJO COMO QUIMICO DE LODOS  </a:t>
            </a:r>
          </a:p>
          <a:p>
            <a:pPr algn="ctr"/>
            <a:r>
              <a:rPr lang="es-ES" sz="2000" dirty="0" smtClean="0"/>
              <a:t>PAISES:   </a:t>
            </a:r>
            <a:r>
              <a:rPr lang="es-ES" sz="2000" b="1" u="sng" dirty="0" err="1" smtClean="0">
                <a:solidFill>
                  <a:srgbClr val="FF0000"/>
                </a:solidFill>
              </a:rPr>
              <a:t>bolivia</a:t>
            </a:r>
            <a:r>
              <a:rPr lang="es-ES" sz="2000" dirty="0" smtClean="0"/>
              <a:t> , </a:t>
            </a:r>
            <a:r>
              <a:rPr lang="es-ES" sz="2000" b="1" u="sng" dirty="0" smtClean="0">
                <a:solidFill>
                  <a:srgbClr val="FF0000"/>
                </a:solidFill>
              </a:rPr>
              <a:t>argentina, </a:t>
            </a:r>
            <a:r>
              <a:rPr lang="es-ES" sz="2000" b="1" u="sng" dirty="0" err="1" smtClean="0">
                <a:solidFill>
                  <a:srgbClr val="FF0000"/>
                </a:solidFill>
              </a:rPr>
              <a:t>brasil</a:t>
            </a:r>
            <a:r>
              <a:rPr lang="es-ES" sz="2000" b="1" u="sng" dirty="0" smtClean="0">
                <a:solidFill>
                  <a:srgbClr val="FF0000"/>
                </a:solidFill>
              </a:rPr>
              <a:t> </a:t>
            </a:r>
            <a:r>
              <a:rPr lang="es-ES" sz="2000" dirty="0" smtClean="0"/>
              <a:t>, </a:t>
            </a:r>
            <a:r>
              <a:rPr lang="es-ES" sz="2000" b="1" u="sng" dirty="0" err="1" smtClean="0">
                <a:solidFill>
                  <a:srgbClr val="FF0000"/>
                </a:solidFill>
              </a:rPr>
              <a:t>venezuela</a:t>
            </a:r>
            <a:r>
              <a:rPr lang="es-ES" sz="2000" b="1" u="sng" dirty="0" smtClean="0">
                <a:solidFill>
                  <a:srgbClr val="FF0000"/>
                </a:solidFill>
              </a:rPr>
              <a:t> y México </a:t>
            </a:r>
            <a:endParaRPr lang="es-ES" sz="2000" dirty="0" smtClean="0"/>
          </a:p>
          <a:p>
            <a:r>
              <a:rPr lang="es-ES" sz="2000" dirty="0" smtClean="0"/>
              <a:t>EMPRESAS:  </a:t>
            </a:r>
            <a:r>
              <a:rPr lang="es-ES" sz="2000" b="1" dirty="0" err="1" smtClean="0">
                <a:solidFill>
                  <a:srgbClr val="FF0000"/>
                </a:solidFill>
              </a:rPr>
              <a:t>ypfb</a:t>
            </a:r>
            <a:r>
              <a:rPr lang="es-ES" sz="2000" b="1" dirty="0" smtClean="0">
                <a:solidFill>
                  <a:srgbClr val="FF0000"/>
                </a:solidFill>
              </a:rPr>
              <a:t> – barco – </a:t>
            </a:r>
            <a:r>
              <a:rPr lang="es-ES" sz="2000" b="1" dirty="0" err="1" smtClean="0">
                <a:solidFill>
                  <a:srgbClr val="FF0000"/>
                </a:solidFill>
              </a:rPr>
              <a:t>baroid</a:t>
            </a:r>
            <a:r>
              <a:rPr lang="es-ES" sz="2000" b="1" dirty="0" smtClean="0">
                <a:solidFill>
                  <a:srgbClr val="FF0000"/>
                </a:solidFill>
              </a:rPr>
              <a:t> – </a:t>
            </a:r>
            <a:r>
              <a:rPr lang="es-ES" sz="2000" b="1" dirty="0" err="1" smtClean="0">
                <a:solidFill>
                  <a:srgbClr val="FF0000"/>
                </a:solidFill>
              </a:rPr>
              <a:t>equipetrol</a:t>
            </a:r>
            <a:r>
              <a:rPr lang="es-ES" sz="2000" b="1" dirty="0" smtClean="0">
                <a:solidFill>
                  <a:srgbClr val="FF0000"/>
                </a:solidFill>
              </a:rPr>
              <a:t> - </a:t>
            </a:r>
            <a:r>
              <a:rPr lang="es-ES" sz="2000" b="1" dirty="0" err="1" smtClean="0">
                <a:solidFill>
                  <a:srgbClr val="FF0000"/>
                </a:solidFill>
              </a:rPr>
              <a:t>halliburton</a:t>
            </a:r>
            <a:endParaRPr lang="es-ES" sz="2000" b="1" dirty="0">
              <a:solidFill>
                <a:srgbClr val="FF0000"/>
              </a:solidFill>
            </a:endParaRPr>
          </a:p>
        </p:txBody>
      </p:sp>
      <p:sp>
        <p:nvSpPr>
          <p:cNvPr id="6" name="1 Título"/>
          <p:cNvSpPr txBox="1">
            <a:spLocks/>
          </p:cNvSpPr>
          <p:nvPr/>
        </p:nvSpPr>
        <p:spPr>
          <a:xfrm>
            <a:off x="2771800" y="764704"/>
            <a:ext cx="5922232" cy="2016224"/>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s-ES" sz="1800" dirty="0" smtClean="0"/>
              <a:t> </a:t>
            </a:r>
            <a:r>
              <a:rPr lang="es-ES" sz="1800" dirty="0" err="1" smtClean="0"/>
              <a:t>NaciO</a:t>
            </a:r>
            <a:r>
              <a:rPr lang="es-ES" sz="1800" dirty="0" smtClean="0"/>
              <a:t> EL 31-marzo-1953   (66 años) </a:t>
            </a:r>
          </a:p>
          <a:p>
            <a:pPr algn="ctr"/>
            <a:r>
              <a:rPr lang="es-ES" sz="1800" dirty="0" smtClean="0"/>
              <a:t>EN CAMIRI «CAPITAL PETROLERA DE BOLIVIA»</a:t>
            </a:r>
          </a:p>
          <a:p>
            <a:pPr algn="ctr"/>
            <a:endParaRPr lang="es-ES" sz="1800" dirty="0" smtClean="0"/>
          </a:p>
          <a:p>
            <a:pPr algn="ctr"/>
            <a:r>
              <a:rPr lang="es-ES" sz="1800" dirty="0" smtClean="0">
                <a:solidFill>
                  <a:srgbClr val="FF0000"/>
                </a:solidFill>
              </a:rPr>
              <a:t>Técnico químico </a:t>
            </a:r>
            <a:r>
              <a:rPr lang="es-ES" sz="1800" dirty="0" smtClean="0"/>
              <a:t>(1975) </a:t>
            </a:r>
          </a:p>
          <a:p>
            <a:pPr algn="ctr"/>
            <a:r>
              <a:rPr lang="es-ES" sz="1800" dirty="0" smtClean="0">
                <a:solidFill>
                  <a:srgbClr val="FF0000"/>
                </a:solidFill>
              </a:rPr>
              <a:t>Especialista en Dibujo </a:t>
            </a:r>
            <a:r>
              <a:rPr lang="es-ES" sz="1800" dirty="0" err="1" smtClean="0">
                <a:solidFill>
                  <a:srgbClr val="FF0000"/>
                </a:solidFill>
              </a:rPr>
              <a:t>arquitectonico</a:t>
            </a:r>
            <a:r>
              <a:rPr lang="es-ES" sz="1800" dirty="0" smtClean="0">
                <a:solidFill>
                  <a:srgbClr val="FF0000"/>
                </a:solidFill>
              </a:rPr>
              <a:t> </a:t>
            </a:r>
            <a:r>
              <a:rPr lang="es-ES" sz="1800" dirty="0" smtClean="0"/>
              <a:t>(1979)  </a:t>
            </a:r>
          </a:p>
          <a:p>
            <a:pPr algn="ctr"/>
            <a:r>
              <a:rPr lang="es-ES" sz="1800" dirty="0" smtClean="0"/>
              <a:t>Salta – argentina</a:t>
            </a:r>
          </a:p>
        </p:txBody>
      </p:sp>
      <p:sp>
        <p:nvSpPr>
          <p:cNvPr id="7" name="1 Título"/>
          <p:cNvSpPr txBox="1">
            <a:spLocks/>
          </p:cNvSpPr>
          <p:nvPr/>
        </p:nvSpPr>
        <p:spPr>
          <a:xfrm>
            <a:off x="407203" y="2780928"/>
            <a:ext cx="8010722" cy="1008112"/>
          </a:xfrm>
          <a:prstGeom prst="rect">
            <a:avLst/>
          </a:prstGeom>
          <a:solidFill>
            <a:schemeClr val="bg2"/>
          </a:solidFill>
          <a:ln>
            <a:solidFill>
              <a:schemeClr val="tx1"/>
            </a:solidFill>
          </a:ln>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s-ES" sz="1800" dirty="0" err="1" smtClean="0"/>
              <a:t>CREador</a:t>
            </a:r>
            <a:r>
              <a:rPr lang="es-ES" sz="1800" dirty="0" smtClean="0"/>
              <a:t>  el «proyecto cordillera»:  CON </a:t>
            </a:r>
          </a:p>
          <a:p>
            <a:pPr algn="ctr"/>
            <a:r>
              <a:rPr lang="es-ES" sz="1800" dirty="0" smtClean="0">
                <a:solidFill>
                  <a:srgbClr val="FF0000"/>
                </a:solidFill>
              </a:rPr>
              <a:t>carta </a:t>
            </a:r>
            <a:r>
              <a:rPr lang="es-ES" sz="1800" dirty="0">
                <a:solidFill>
                  <a:srgbClr val="FF0000"/>
                </a:solidFill>
              </a:rPr>
              <a:t>de </a:t>
            </a:r>
            <a:r>
              <a:rPr lang="es-ES" sz="1800" dirty="0" err="1">
                <a:solidFill>
                  <a:srgbClr val="FF0000"/>
                </a:solidFill>
              </a:rPr>
              <a:t>felicitacion</a:t>
            </a:r>
            <a:r>
              <a:rPr lang="es-ES" sz="1800" dirty="0">
                <a:solidFill>
                  <a:srgbClr val="FF0000"/>
                </a:solidFill>
              </a:rPr>
              <a:t> de la presidencia de la republica </a:t>
            </a:r>
            <a:r>
              <a:rPr lang="es-ES" sz="1800" dirty="0" err="1">
                <a:solidFill>
                  <a:srgbClr val="FF0000"/>
                </a:solidFill>
              </a:rPr>
              <a:t>declarandolo</a:t>
            </a:r>
            <a:r>
              <a:rPr lang="es-ES" sz="1800" dirty="0">
                <a:solidFill>
                  <a:srgbClr val="FF0000"/>
                </a:solidFill>
              </a:rPr>
              <a:t> </a:t>
            </a:r>
            <a:r>
              <a:rPr lang="es-ES" sz="1800" dirty="0" smtClean="0">
                <a:solidFill>
                  <a:srgbClr val="FF0000"/>
                </a:solidFill>
              </a:rPr>
              <a:t>«pionero nacional» </a:t>
            </a:r>
            <a:r>
              <a:rPr lang="es-ES" sz="1800" dirty="0">
                <a:solidFill>
                  <a:srgbClr val="FF0000"/>
                </a:solidFill>
              </a:rPr>
              <a:t>(29-marzo-1990</a:t>
            </a:r>
            <a:r>
              <a:rPr lang="es-ES" dirty="0" smtClean="0">
                <a:solidFill>
                  <a:srgbClr val="FF0000"/>
                </a:solidFill>
              </a:rPr>
              <a:t>)</a:t>
            </a:r>
            <a:endParaRPr lang="es-ES" dirty="0">
              <a:solidFill>
                <a:srgbClr val="FF0000"/>
              </a:solidFill>
            </a:endParaRPr>
          </a:p>
        </p:txBody>
      </p:sp>
    </p:spTree>
    <p:extLst>
      <p:ext uri="{BB962C8B-B14F-4D97-AF65-F5344CB8AC3E}">
        <p14:creationId xmlns:p14="http://schemas.microsoft.com/office/powerpoint/2010/main" val="32114711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119566"/>
            <a:ext cx="8712967" cy="1077186"/>
          </a:xfrm>
        </p:spPr>
        <p:txBody>
          <a:body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6000" b="1" cap="none" spc="50" dirty="0" smtClean="0">
                <a:ln w="11430"/>
                <a:effectLst>
                  <a:outerShdw blurRad="76200" dist="50800" dir="5400000" algn="tl" rotWithShape="0">
                    <a:srgbClr val="000000">
                      <a:alpha val="65000"/>
                    </a:srgbClr>
                  </a:outerShdw>
                </a:effectLst>
              </a:rPr>
              <a:t>1980 </a:t>
            </a:r>
            <a:r>
              <a:rPr lang="es-ES" sz="6000" b="1" cap="none" spc="50" dirty="0">
                <a:ln w="11430"/>
                <a:solidFill>
                  <a:srgbClr val="FF0000"/>
                </a:solidFill>
                <a:effectLst>
                  <a:outerShdw blurRad="76200" dist="50800" dir="5400000" algn="tl" rotWithShape="0">
                    <a:srgbClr val="000000">
                      <a:alpha val="65000"/>
                    </a:srgbClr>
                  </a:outerShdw>
                </a:effectLst>
              </a:rPr>
              <a:t/>
            </a:r>
            <a:br>
              <a:rPr lang="es-ES" sz="6000" b="1" cap="none" spc="50" dirty="0">
                <a:ln w="11430"/>
                <a:solidFill>
                  <a:srgbClr val="FF0000"/>
                </a:solidFill>
                <a:effectLst>
                  <a:outerShdw blurRad="76200" dist="50800" dir="5400000" algn="tl" rotWithShape="0">
                    <a:srgbClr val="000000">
                      <a:alpha val="65000"/>
                    </a:srgbClr>
                  </a:outerShdw>
                </a:effectLst>
              </a:rPr>
            </a:br>
            <a:r>
              <a:rPr lang="es-ES" sz="2000" b="1" cap="none" spc="50" dirty="0" smtClean="0">
                <a:ln w="11430"/>
                <a:effectLst>
                  <a:outerShdw blurRad="76200" dist="50800" dir="5400000" algn="tl" rotWithShape="0">
                    <a:srgbClr val="000000">
                      <a:alpha val="65000"/>
                    </a:srgbClr>
                  </a:outerShdw>
                </a:effectLst>
              </a:rPr>
              <a:t> </a:t>
            </a:r>
            <a:br>
              <a:rPr lang="es-ES" sz="2000" b="1" cap="none" spc="50" dirty="0" smtClean="0">
                <a:ln w="11430"/>
                <a:effectLst>
                  <a:outerShdw blurRad="76200" dist="50800" dir="5400000" algn="tl" rotWithShape="0">
                    <a:srgbClr val="000000">
                      <a:alpha val="65000"/>
                    </a:srgbClr>
                  </a:outerShdw>
                </a:effectLst>
              </a:rPr>
            </a:br>
            <a:r>
              <a:rPr lang="es-ES" sz="2000" b="1" cap="none" spc="50" dirty="0" smtClean="0">
                <a:ln w="11430"/>
                <a:effectLst>
                  <a:outerShdw blurRad="76200" dist="50800" dir="5400000" algn="tl" rotWithShape="0">
                    <a:srgbClr val="000000">
                      <a:alpha val="65000"/>
                    </a:srgbClr>
                  </a:outerShdw>
                </a:effectLst>
              </a:rPr>
              <a:t/>
            </a:r>
            <a:br>
              <a:rPr lang="es-ES" sz="2000" b="1" cap="none" spc="50" dirty="0" smtClean="0">
                <a:ln w="11430"/>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endParaRPr lang="es-ES" sz="48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343107" y="140336"/>
            <a:ext cx="1620772" cy="792088"/>
          </a:xfrm>
          <a:prstGeom prst="rect">
            <a:avLst/>
          </a:prstGeom>
          <a:noFill/>
          <a:ln w="9525">
            <a:noFill/>
            <a:miter lim="800000"/>
            <a:headEnd/>
            <a:tailEnd/>
          </a:ln>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2320" y="119566"/>
            <a:ext cx="1470434" cy="76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 Título"/>
          <p:cNvSpPr txBox="1">
            <a:spLocks/>
          </p:cNvSpPr>
          <p:nvPr/>
        </p:nvSpPr>
        <p:spPr>
          <a:xfrm>
            <a:off x="3148977" y="966257"/>
            <a:ext cx="4995218" cy="648072"/>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endParaRPr lang="es-ES" sz="2000" b="1" cap="none" spc="50" dirty="0" smtClean="0">
              <a:ln w="11430"/>
              <a:effectLst>
                <a:outerShdw blurRad="76200" dist="50800" dir="5400000" algn="tl" rotWithShape="0">
                  <a:srgbClr val="000000">
                    <a:alpha val="65000"/>
                  </a:srgbClr>
                </a:outerShdw>
              </a:effectLst>
            </a:endParaRPr>
          </a:p>
          <a:p>
            <a:pPr algn="ctr"/>
            <a:endParaRPr lang="es-ES" sz="2000" b="1" cap="none" spc="50" dirty="0">
              <a:ln w="11430"/>
              <a:solidFill>
                <a:srgbClr val="FF0000"/>
              </a:solidFill>
              <a:effectLst>
                <a:outerShdw blurRad="76200" dist="50800" dir="5400000" algn="tl" rotWithShape="0">
                  <a:srgbClr val="000000">
                    <a:alpha val="65000"/>
                  </a:srgbClr>
                </a:outerShdw>
              </a:effectLst>
            </a:endParaRPr>
          </a:p>
          <a:p>
            <a:pPr algn="ctr"/>
            <a:endParaRPr lang="es-ES" sz="2000" b="1" cap="none" spc="50" dirty="0">
              <a:ln w="11430"/>
              <a:solidFill>
                <a:srgbClr val="FF0000"/>
              </a:solidFill>
              <a:effectLst>
                <a:outerShdw blurRad="76200" dist="50800" dir="5400000" algn="tl" rotWithShape="0">
                  <a:srgbClr val="000000">
                    <a:alpha val="65000"/>
                  </a:srgbClr>
                </a:outerShdw>
              </a:effectLst>
            </a:endParaRPr>
          </a:p>
          <a:p>
            <a:pPr algn="ctr"/>
            <a:endParaRPr lang="es-ES" sz="2000" b="1" cap="none" spc="50" dirty="0" smtClean="0">
              <a:ln w="11430"/>
              <a:solidFill>
                <a:srgbClr val="FF0000"/>
              </a:solidFill>
              <a:effectLst>
                <a:outerShdw blurRad="76200" dist="50800" dir="5400000" algn="tl" rotWithShape="0">
                  <a:srgbClr val="000000">
                    <a:alpha val="65000"/>
                  </a:srgbClr>
                </a:outerShdw>
              </a:effectLst>
            </a:endParaRPr>
          </a:p>
          <a:p>
            <a:pPr algn="ctr"/>
            <a:endParaRPr lang="es-ES" sz="2000" b="1" cap="none" spc="50" dirty="0">
              <a:ln w="11430"/>
              <a:solidFill>
                <a:srgbClr val="FF0000"/>
              </a:solidFill>
              <a:effectLst>
                <a:outerShdw blurRad="76200" dist="50800" dir="5400000" algn="tl" rotWithShape="0">
                  <a:srgbClr val="000000">
                    <a:alpha val="65000"/>
                  </a:srgbClr>
                </a:outerShdw>
              </a:effectLst>
            </a:endParaRPr>
          </a:p>
          <a:p>
            <a:pPr algn="ctr"/>
            <a:endParaRPr lang="es-ES" sz="2000" b="1" cap="none" spc="50" dirty="0" smtClean="0">
              <a:ln w="11430"/>
              <a:solidFill>
                <a:srgbClr val="FF0000"/>
              </a:solidFill>
              <a:effectLst>
                <a:outerShdw blurRad="76200" dist="50800" dir="5400000" algn="tl" rotWithShape="0">
                  <a:srgbClr val="000000">
                    <a:alpha val="65000"/>
                  </a:srgbClr>
                </a:outerShdw>
              </a:effectLst>
            </a:endParaRPr>
          </a:p>
          <a:p>
            <a:pPr algn="ctr"/>
            <a:r>
              <a:rPr lang="es-ES" sz="2000" b="1" cap="none" spc="50" dirty="0" smtClean="0">
                <a:ln w="11430"/>
                <a:solidFill>
                  <a:srgbClr val="FF0000"/>
                </a:solidFill>
                <a:effectLst>
                  <a:outerShdw blurRad="76200" dist="50800" dir="5400000" algn="tl" rotWithShape="0">
                    <a:srgbClr val="000000">
                      <a:alpha val="65000"/>
                    </a:srgbClr>
                  </a:outerShdw>
                </a:effectLst>
              </a:rPr>
              <a:t>1980 LAS GESTAS CIVICAS DEL 11%</a:t>
            </a:r>
          </a:p>
          <a:p>
            <a:pPr algn="ctr"/>
            <a:r>
              <a:rPr lang="es-ES" sz="2000" b="1" cap="none" spc="50" dirty="0" smtClean="0">
                <a:ln w="11430"/>
                <a:solidFill>
                  <a:srgbClr val="FF0000"/>
                </a:solidFill>
                <a:effectLst>
                  <a:outerShdw blurRad="76200" dist="50800" dir="5400000" algn="tl" rotWithShape="0">
                    <a:srgbClr val="000000">
                      <a:alpha val="65000"/>
                    </a:srgbClr>
                  </a:outerShdw>
                </a:effectLst>
              </a:rPr>
              <a:t>Y ALGUNOS PERSONAJES DE CAMIRI</a:t>
            </a:r>
            <a:r>
              <a:rPr lang="es-ES" sz="2000" b="1" cap="none" spc="50" dirty="0" smtClean="0">
                <a:ln w="11430"/>
                <a:effectLst>
                  <a:outerShdw blurRad="76200" dist="50800" dir="5400000" algn="tl" rotWithShape="0">
                    <a:srgbClr val="000000">
                      <a:alpha val="65000"/>
                    </a:srgbClr>
                  </a:outerShdw>
                </a:effectLst>
              </a:rPr>
              <a:t/>
            </a:r>
            <a:br>
              <a:rPr lang="es-ES" sz="2000" b="1" cap="none" spc="50" dirty="0" smtClean="0">
                <a:ln w="11430"/>
                <a:effectLst>
                  <a:outerShdw blurRad="76200" dist="50800" dir="5400000" algn="tl" rotWithShape="0">
                    <a:srgbClr val="000000">
                      <a:alpha val="65000"/>
                    </a:srgbClr>
                  </a:outerShdw>
                </a:effectLst>
              </a:rPr>
            </a:br>
            <a:r>
              <a:rPr lang="es-ES" sz="2000" b="1" cap="none" spc="50" dirty="0" smtClean="0">
                <a:ln w="11430"/>
                <a:effectLst>
                  <a:outerShdw blurRad="76200" dist="50800" dir="5400000" algn="tl" rotWithShape="0">
                    <a:srgbClr val="000000">
                      <a:alpha val="65000"/>
                    </a:srgbClr>
                  </a:outerShdw>
                </a:effectLst>
              </a:rPr>
              <a:t/>
            </a:r>
            <a:br>
              <a:rPr lang="es-ES" sz="2000" b="1" cap="none" spc="50" dirty="0" smtClean="0">
                <a:ln w="11430"/>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endParaRPr lang="es-ES" sz="4800" b="1" cap="none" spc="50" dirty="0">
              <a:ln w="11430"/>
              <a:effectLst>
                <a:outerShdw blurRad="76200" dist="50800" dir="5400000" algn="tl" rotWithShape="0">
                  <a:srgbClr val="000000">
                    <a:alpha val="65000"/>
                  </a:srgbClr>
                </a:outerShdw>
              </a:effectLst>
            </a:endParaRPr>
          </a:p>
        </p:txBody>
      </p:sp>
      <p:sp>
        <p:nvSpPr>
          <p:cNvPr id="7" name="1 Título"/>
          <p:cNvSpPr txBox="1">
            <a:spLocks/>
          </p:cNvSpPr>
          <p:nvPr/>
        </p:nvSpPr>
        <p:spPr>
          <a:xfrm>
            <a:off x="2785591" y="1614329"/>
            <a:ext cx="5963533" cy="2937848"/>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endParaRPr lang="es-ES" sz="2000" b="1" cap="none" spc="50" dirty="0" smtClean="0">
              <a:ln w="11430"/>
              <a:effectLst>
                <a:outerShdw blurRad="76200" dist="50800" dir="5400000" algn="tl" rotWithShape="0">
                  <a:srgbClr val="000000">
                    <a:alpha val="65000"/>
                  </a:srgbClr>
                </a:outerShdw>
              </a:effectLst>
            </a:endParaRPr>
          </a:p>
          <a:p>
            <a:pPr algn="ctr"/>
            <a:endParaRPr lang="es-ES" sz="2000" b="1" cap="none" spc="50" dirty="0">
              <a:ln w="11430"/>
              <a:solidFill>
                <a:srgbClr val="FF0000"/>
              </a:solidFill>
              <a:effectLst>
                <a:outerShdw blurRad="76200" dist="50800" dir="5400000" algn="tl" rotWithShape="0">
                  <a:srgbClr val="000000">
                    <a:alpha val="65000"/>
                  </a:srgbClr>
                </a:outerShdw>
              </a:effectLst>
            </a:endParaRPr>
          </a:p>
          <a:p>
            <a:pPr algn="ctr"/>
            <a:endParaRPr lang="es-ES" sz="2000" b="1" cap="none" spc="50" dirty="0">
              <a:ln w="11430"/>
              <a:solidFill>
                <a:srgbClr val="FF0000"/>
              </a:solidFill>
              <a:effectLst>
                <a:outerShdw blurRad="76200" dist="50800" dir="5400000" algn="tl" rotWithShape="0">
                  <a:srgbClr val="000000">
                    <a:alpha val="65000"/>
                  </a:srgbClr>
                </a:outerShdw>
              </a:effectLst>
            </a:endParaRPr>
          </a:p>
          <a:p>
            <a:pPr algn="ctr"/>
            <a:endParaRPr lang="es-ES" sz="2000" b="1" cap="none" spc="50" dirty="0" smtClean="0">
              <a:ln w="11430"/>
              <a:solidFill>
                <a:srgbClr val="FF0000"/>
              </a:solidFill>
              <a:effectLst>
                <a:outerShdw blurRad="76200" dist="50800" dir="5400000" algn="tl" rotWithShape="0">
                  <a:srgbClr val="000000">
                    <a:alpha val="65000"/>
                  </a:srgbClr>
                </a:outerShdw>
              </a:effectLst>
            </a:endParaRPr>
          </a:p>
          <a:p>
            <a:pPr algn="ctr"/>
            <a:endParaRPr lang="es-ES" sz="2000" b="1" cap="none" spc="50" dirty="0">
              <a:ln w="11430"/>
              <a:solidFill>
                <a:srgbClr val="FF0000"/>
              </a:solidFill>
              <a:effectLst>
                <a:outerShdw blurRad="76200" dist="50800" dir="5400000" algn="tl" rotWithShape="0">
                  <a:srgbClr val="000000">
                    <a:alpha val="65000"/>
                  </a:srgbClr>
                </a:outerShdw>
              </a:effectLst>
            </a:endParaRPr>
          </a:p>
          <a:p>
            <a:pPr algn="ctr"/>
            <a:endParaRPr lang="es-ES" sz="2000" b="1" cap="none" spc="50" dirty="0" smtClean="0">
              <a:ln w="11430"/>
              <a:solidFill>
                <a:srgbClr val="FF0000"/>
              </a:solidFill>
              <a:effectLst>
                <a:outerShdw blurRad="76200" dist="50800" dir="5400000" algn="tl" rotWithShape="0">
                  <a:srgbClr val="000000">
                    <a:alpha val="65000"/>
                  </a:srgbClr>
                </a:outerShdw>
              </a:effectLst>
            </a:endParaRPr>
          </a:p>
          <a:p>
            <a:pPr algn="ctr"/>
            <a:endParaRPr lang="es-ES" sz="2000" b="1" cap="none" spc="50" dirty="0" smtClean="0">
              <a:ln w="11430"/>
              <a:solidFill>
                <a:srgbClr val="FF0000"/>
              </a:solidFill>
              <a:effectLst>
                <a:outerShdw blurRad="76200" dist="50800" dir="5400000" algn="tl" rotWithShape="0">
                  <a:srgbClr val="000000">
                    <a:alpha val="65000"/>
                  </a:srgbClr>
                </a:outerShdw>
              </a:effectLst>
            </a:endParaRPr>
          </a:p>
          <a:p>
            <a:pPr algn="ctr"/>
            <a:r>
              <a:rPr lang="es-ES" sz="1800" b="1" u="sng" cap="none" spc="50" dirty="0" smtClean="0">
                <a:ln w="11430"/>
                <a:effectLst>
                  <a:outerShdw blurRad="76200" dist="50800" dir="5400000" algn="tl" rotWithShape="0">
                    <a:srgbClr val="000000">
                      <a:alpha val="65000"/>
                    </a:srgbClr>
                  </a:outerShdw>
                </a:effectLst>
              </a:rPr>
              <a:t>«SI APORTAMOS A LA COLMENA, </a:t>
            </a:r>
          </a:p>
          <a:p>
            <a:pPr algn="ctr"/>
            <a:r>
              <a:rPr lang="es-ES" sz="1800" b="1" u="sng" cap="none" spc="50" dirty="0" smtClean="0">
                <a:ln w="11430"/>
                <a:effectLst>
                  <a:outerShdw blurRad="76200" dist="50800" dir="5400000" algn="tl" rotWithShape="0">
                    <a:srgbClr val="000000">
                      <a:alpha val="65000"/>
                    </a:srgbClr>
                  </a:outerShdw>
                </a:effectLst>
              </a:rPr>
              <a:t>TODOS TENEMOS DERECHO A LA MIEL». </a:t>
            </a:r>
          </a:p>
          <a:p>
            <a:pPr algn="ctr"/>
            <a:endParaRPr lang="es-ES" sz="1800" b="1" u="sng" cap="none" spc="50" dirty="0" smtClean="0">
              <a:ln w="11430"/>
              <a:effectLst>
                <a:outerShdw blurRad="76200" dist="50800" dir="5400000" algn="tl" rotWithShape="0">
                  <a:srgbClr val="000000">
                    <a:alpha val="65000"/>
                  </a:srgbClr>
                </a:outerShdw>
              </a:effectLst>
            </a:endParaRPr>
          </a:p>
          <a:p>
            <a:pPr algn="ctr"/>
            <a:r>
              <a:rPr lang="es-ES" sz="1800" b="1" cap="none" spc="50" dirty="0" smtClean="0">
                <a:ln w="11430"/>
                <a:effectLst>
                  <a:outerShdw blurRad="76200" dist="50800" dir="5400000" algn="tl" rotWithShape="0">
                    <a:srgbClr val="000000">
                      <a:alpha val="65000"/>
                    </a:srgbClr>
                  </a:outerShdw>
                </a:effectLst>
              </a:rPr>
              <a:t>El Dr. Enrique Parada nació el 31-Enero-1942 en Lagunillas. En 1971, fue Alcalde de </a:t>
            </a:r>
            <a:r>
              <a:rPr lang="es-ES" sz="1800" b="1" cap="none" spc="50" dirty="0" err="1" smtClean="0">
                <a:ln w="11430"/>
                <a:effectLst>
                  <a:outerShdw blurRad="76200" dist="50800" dir="5400000" algn="tl" rotWithShape="0">
                    <a:srgbClr val="000000">
                      <a:alpha val="65000"/>
                    </a:srgbClr>
                  </a:outerShdw>
                </a:effectLst>
              </a:rPr>
              <a:t>Camiri</a:t>
            </a:r>
            <a:r>
              <a:rPr lang="es-ES" sz="1800" b="1" cap="none" spc="50" dirty="0" smtClean="0">
                <a:ln w="11430"/>
                <a:effectLst>
                  <a:outerShdw blurRad="76200" dist="50800" dir="5400000" algn="tl" rotWithShape="0">
                    <a:srgbClr val="000000">
                      <a:alpha val="65000"/>
                    </a:srgbClr>
                  </a:outerShdw>
                </a:effectLst>
              </a:rPr>
              <a:t>. Como Presidente del Comité Cívico, encabezo en 1980 LAS GESTAS CIVICAS DEL 11% de las Regalías Petroleras Departamentales.  Se decreto la Huelga General Indefinida (duro 14 días), con lo cual Gano el Pueblo de </a:t>
            </a:r>
            <a:r>
              <a:rPr lang="es-ES" sz="1800" b="1" cap="none" spc="50" dirty="0" err="1" smtClean="0">
                <a:ln w="11430"/>
                <a:effectLst>
                  <a:outerShdw blurRad="76200" dist="50800" dir="5400000" algn="tl" rotWithShape="0">
                    <a:srgbClr val="000000">
                      <a:alpha val="65000"/>
                    </a:srgbClr>
                  </a:outerShdw>
                </a:effectLst>
              </a:rPr>
              <a:t>Camiri</a:t>
            </a:r>
            <a:r>
              <a:rPr lang="es-ES" sz="1800" b="1" cap="none" spc="50" dirty="0" smtClean="0">
                <a:ln w="11430"/>
                <a:effectLst>
                  <a:outerShdw blurRad="76200" dist="50800" dir="5400000" algn="tl" rotWithShape="0">
                    <a:srgbClr val="000000">
                      <a:alpha val="65000"/>
                    </a:srgbClr>
                  </a:outerShdw>
                </a:effectLst>
              </a:rPr>
              <a:t> y la Prov. Cordillera. Fallece 16-Abril-1984</a:t>
            </a:r>
          </a:p>
          <a:p>
            <a:pPr algn="ctr"/>
            <a:r>
              <a:rPr lang="es-ES" sz="2000" b="1" cap="none" spc="50" dirty="0" smtClean="0">
                <a:ln w="11430"/>
                <a:effectLst>
                  <a:outerShdw blurRad="76200" dist="50800" dir="5400000" algn="tl" rotWithShape="0">
                    <a:srgbClr val="000000">
                      <a:alpha val="65000"/>
                    </a:srgbClr>
                  </a:outerShdw>
                </a:effectLst>
              </a:rPr>
              <a:t/>
            </a:r>
            <a:br>
              <a:rPr lang="es-ES" sz="2000" b="1" cap="none" spc="50" dirty="0" smtClean="0">
                <a:ln w="11430"/>
                <a:effectLst>
                  <a:outerShdw blurRad="76200" dist="50800" dir="5400000" algn="tl" rotWithShape="0">
                    <a:srgbClr val="000000">
                      <a:alpha val="65000"/>
                    </a:srgbClr>
                  </a:outerShdw>
                </a:effectLst>
              </a:rPr>
            </a:br>
            <a:r>
              <a:rPr lang="es-ES" sz="2000" b="1" cap="none" spc="50" dirty="0" smtClean="0">
                <a:ln w="11430"/>
                <a:effectLst>
                  <a:outerShdw blurRad="76200" dist="50800" dir="5400000" algn="tl" rotWithShape="0">
                    <a:srgbClr val="000000">
                      <a:alpha val="65000"/>
                    </a:srgbClr>
                  </a:outerShdw>
                </a:effectLst>
              </a:rPr>
              <a:t/>
            </a:r>
            <a:br>
              <a:rPr lang="es-ES" sz="2000" b="1" cap="none" spc="50" dirty="0" smtClean="0">
                <a:ln w="11430"/>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endParaRPr lang="es-ES" sz="4800" b="1" cap="none" spc="50" dirty="0">
              <a:ln w="11430"/>
              <a:effectLst>
                <a:outerShdw blurRad="76200" dist="50800" dir="5400000" algn="tl" rotWithShape="0">
                  <a:srgbClr val="000000">
                    <a:alpha val="65000"/>
                  </a:srgbClr>
                </a:outerShdw>
              </a:effectLst>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704" y="4600087"/>
            <a:ext cx="175577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C:\Users\SONY\Desktop\VISITA A CAMIRI (ENERO-2019)\Prof. Arnulfo Peña Aguiler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3246" y="4564874"/>
            <a:ext cx="1658285" cy="2135669"/>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SONY\Desktop\PROYECTO (HISTORIADORES) Camiri-2019\Dr. Franz Alvaro Michel Torrric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9328" y="4596462"/>
            <a:ext cx="1816670" cy="213566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SONY\Desktop\PROYECTO (HISTORIADORES) Camiri-2019\Carlos Daher Har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6586" y="4552177"/>
            <a:ext cx="1688385" cy="214654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SONY\Desktop\PROYECTO (HISTORIADORES) Camiri-2019\Pastor Santelices Garvizu.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1520" y="4644373"/>
            <a:ext cx="1557670" cy="2068839"/>
          </a:xfrm>
          <a:prstGeom prst="rect">
            <a:avLst/>
          </a:prstGeom>
          <a:noFill/>
          <a:extLst>
            <a:ext uri="{909E8E84-426E-40DD-AFC4-6F175D3DCCD1}">
              <a14:hiddenFill xmlns:a14="http://schemas.microsoft.com/office/drawing/2010/main">
                <a:solidFill>
                  <a:srgbClr val="FFFFFF"/>
                </a:solidFill>
              </a14:hiddenFill>
            </a:ext>
          </a:extLst>
        </p:spPr>
      </p:pic>
      <p:sp>
        <p:nvSpPr>
          <p:cNvPr id="14" name="1 Título"/>
          <p:cNvSpPr txBox="1">
            <a:spLocks/>
          </p:cNvSpPr>
          <p:nvPr/>
        </p:nvSpPr>
        <p:spPr>
          <a:xfrm>
            <a:off x="251520" y="4156133"/>
            <a:ext cx="2309752" cy="396044"/>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endParaRPr lang="es-ES" sz="2000" b="1" cap="none" spc="50" dirty="0" smtClean="0">
              <a:ln w="11430"/>
              <a:effectLst>
                <a:outerShdw blurRad="76200" dist="50800" dir="5400000" algn="tl" rotWithShape="0">
                  <a:srgbClr val="000000">
                    <a:alpha val="65000"/>
                  </a:srgbClr>
                </a:outerShdw>
              </a:effectLst>
            </a:endParaRPr>
          </a:p>
          <a:p>
            <a:pPr algn="ctr"/>
            <a:endParaRPr lang="es-ES" sz="2000" b="1" cap="none" spc="50" dirty="0">
              <a:ln w="11430"/>
              <a:solidFill>
                <a:srgbClr val="FF0000"/>
              </a:solidFill>
              <a:effectLst>
                <a:outerShdw blurRad="76200" dist="50800" dir="5400000" algn="tl" rotWithShape="0">
                  <a:srgbClr val="000000">
                    <a:alpha val="65000"/>
                  </a:srgbClr>
                </a:outerShdw>
              </a:effectLst>
            </a:endParaRPr>
          </a:p>
          <a:p>
            <a:pPr algn="ctr"/>
            <a:endParaRPr lang="es-ES" sz="2000" b="1" cap="none" spc="50" dirty="0">
              <a:ln w="11430"/>
              <a:solidFill>
                <a:srgbClr val="FF0000"/>
              </a:solidFill>
              <a:effectLst>
                <a:outerShdw blurRad="76200" dist="50800" dir="5400000" algn="tl" rotWithShape="0">
                  <a:srgbClr val="000000">
                    <a:alpha val="65000"/>
                  </a:srgbClr>
                </a:outerShdw>
              </a:effectLst>
            </a:endParaRPr>
          </a:p>
          <a:p>
            <a:pPr algn="ctr"/>
            <a:endParaRPr lang="es-ES" sz="2000" b="1" cap="none" spc="50" dirty="0" smtClean="0">
              <a:ln w="11430"/>
              <a:solidFill>
                <a:srgbClr val="FF0000"/>
              </a:solidFill>
              <a:effectLst>
                <a:outerShdw blurRad="76200" dist="50800" dir="5400000" algn="tl" rotWithShape="0">
                  <a:srgbClr val="000000">
                    <a:alpha val="65000"/>
                  </a:srgbClr>
                </a:outerShdw>
              </a:effectLst>
            </a:endParaRPr>
          </a:p>
          <a:p>
            <a:pPr algn="ctr"/>
            <a:endParaRPr lang="es-ES" sz="2000" b="1" cap="none" spc="50" dirty="0">
              <a:ln w="11430"/>
              <a:solidFill>
                <a:srgbClr val="FF0000"/>
              </a:solidFill>
              <a:effectLst>
                <a:outerShdw blurRad="76200" dist="50800" dir="5400000" algn="tl" rotWithShape="0">
                  <a:srgbClr val="000000">
                    <a:alpha val="65000"/>
                  </a:srgbClr>
                </a:outerShdw>
              </a:effectLst>
            </a:endParaRPr>
          </a:p>
          <a:p>
            <a:pPr algn="ctr"/>
            <a:endParaRPr lang="es-ES" sz="1600" b="1" cap="none" spc="50" dirty="0">
              <a:ln w="11430"/>
              <a:solidFill>
                <a:srgbClr val="FF0000"/>
              </a:solidFill>
              <a:effectLst>
                <a:outerShdw blurRad="76200" dist="50800" dir="5400000" algn="tl" rotWithShape="0">
                  <a:srgbClr val="000000">
                    <a:alpha val="65000"/>
                  </a:srgbClr>
                </a:outerShdw>
              </a:effectLst>
            </a:endParaRPr>
          </a:p>
          <a:p>
            <a:pPr algn="ctr"/>
            <a:endParaRPr lang="es-ES" sz="1600" b="1" cap="none" spc="50" dirty="0" smtClean="0">
              <a:ln w="11430"/>
              <a:solidFill>
                <a:srgbClr val="FF0000"/>
              </a:solidFill>
              <a:effectLst>
                <a:outerShdw blurRad="76200" dist="50800" dir="5400000" algn="tl" rotWithShape="0">
                  <a:srgbClr val="000000">
                    <a:alpha val="65000"/>
                  </a:srgbClr>
                </a:outerShdw>
              </a:effectLst>
            </a:endParaRPr>
          </a:p>
          <a:p>
            <a:pPr algn="ctr"/>
            <a:r>
              <a:rPr lang="es-ES" sz="1600" b="1" cap="none" spc="50" dirty="0" smtClean="0">
                <a:ln w="11430"/>
                <a:solidFill>
                  <a:srgbClr val="FF0000"/>
                </a:solidFill>
                <a:effectLst>
                  <a:outerShdw blurRad="76200" dist="50800" dir="5400000" algn="tl" rotWithShape="0">
                    <a:srgbClr val="000000">
                      <a:alpha val="65000"/>
                    </a:srgbClr>
                  </a:outerShdw>
                </a:effectLst>
              </a:rPr>
              <a:t>Dr. Enrique Parada A.</a:t>
            </a:r>
            <a:r>
              <a:rPr lang="es-ES" sz="2000" b="1" cap="none" spc="50" dirty="0" smtClean="0">
                <a:ln w="11430"/>
                <a:effectLst>
                  <a:outerShdw blurRad="76200" dist="50800" dir="5400000" algn="tl" rotWithShape="0">
                    <a:srgbClr val="000000">
                      <a:alpha val="65000"/>
                    </a:srgbClr>
                  </a:outerShdw>
                </a:effectLst>
              </a:rPr>
              <a:t/>
            </a:r>
            <a:br>
              <a:rPr lang="es-ES" sz="2000" b="1" cap="none" spc="50" dirty="0" smtClean="0">
                <a:ln w="11430"/>
                <a:effectLst>
                  <a:outerShdw blurRad="76200" dist="50800" dir="5400000" algn="tl" rotWithShape="0">
                    <a:srgbClr val="000000">
                      <a:alpha val="65000"/>
                    </a:srgbClr>
                  </a:outerShdw>
                </a:effectLst>
              </a:rPr>
            </a:br>
            <a:r>
              <a:rPr lang="es-ES" sz="2000" b="1" cap="none" spc="50" dirty="0" smtClean="0">
                <a:ln w="11430"/>
                <a:effectLst>
                  <a:outerShdw blurRad="76200" dist="50800" dir="5400000" algn="tl" rotWithShape="0">
                    <a:srgbClr val="000000">
                      <a:alpha val="65000"/>
                    </a:srgbClr>
                  </a:outerShdw>
                </a:effectLst>
              </a:rPr>
              <a:t/>
            </a:r>
            <a:br>
              <a:rPr lang="es-ES" sz="2000" b="1" cap="none" spc="50" dirty="0" smtClean="0">
                <a:ln w="11430"/>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endParaRPr lang="es-ES" sz="4800" b="1" cap="none" spc="50" dirty="0">
              <a:ln w="11430"/>
              <a:effectLst>
                <a:outerShdw blurRad="76200" dist="50800" dir="5400000" algn="tl" rotWithShape="0">
                  <a:srgbClr val="000000">
                    <a:alpha val="65000"/>
                  </a:srgbClr>
                </a:outerShdw>
              </a:effectLst>
            </a:endParaRPr>
          </a:p>
        </p:txBody>
      </p:sp>
      <p:pic>
        <p:nvPicPr>
          <p:cNvPr id="3080" name="Picture 8" descr="C:\Users\SONY\Pictures\Dr. Enrique Parada Aquilera.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7442" y="1196751"/>
            <a:ext cx="2303829" cy="2899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9430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49953" y="119566"/>
            <a:ext cx="8712967" cy="578967"/>
          </a:xfrm>
        </p:spPr>
        <p:txBody>
          <a:body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6000" b="1" cap="none" spc="50" dirty="0" smtClean="0">
                <a:ln w="11430"/>
                <a:effectLst>
                  <a:outerShdw blurRad="76200" dist="50800" dir="5400000" algn="tl" rotWithShape="0">
                    <a:srgbClr val="000000">
                      <a:alpha val="65000"/>
                    </a:srgbClr>
                  </a:outerShdw>
                </a:effectLst>
              </a:rPr>
              <a:t>1985</a:t>
            </a: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2000" b="1" cap="none" spc="50" dirty="0" smtClean="0">
                <a:ln w="11430"/>
                <a:effectLst>
                  <a:outerShdw blurRad="76200" dist="50800" dir="5400000" algn="tl" rotWithShape="0">
                    <a:srgbClr val="000000">
                      <a:alpha val="65000"/>
                    </a:srgbClr>
                  </a:outerShdw>
                </a:effectLst>
              </a:rPr>
              <a:t/>
            </a:r>
            <a:br>
              <a:rPr lang="es-ES" sz="2000" b="1" cap="none" spc="50" dirty="0" smtClean="0">
                <a:ln w="11430"/>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endParaRPr lang="es-ES" sz="48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467543" y="125651"/>
            <a:ext cx="1196597" cy="532508"/>
          </a:xfrm>
          <a:prstGeom prst="rect">
            <a:avLst/>
          </a:prstGeom>
          <a:noFill/>
          <a:ln w="9525">
            <a:noFill/>
            <a:miter lim="800000"/>
            <a:headEnd/>
            <a:tailEnd/>
          </a:ln>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328" y="119567"/>
            <a:ext cx="1224796" cy="578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 Título"/>
          <p:cNvSpPr txBox="1">
            <a:spLocks/>
          </p:cNvSpPr>
          <p:nvPr/>
        </p:nvSpPr>
        <p:spPr>
          <a:xfrm>
            <a:off x="4499992" y="993112"/>
            <a:ext cx="4249132" cy="25735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endParaRPr lang="es-ES" sz="6000" b="1" cap="none" spc="50" dirty="0">
              <a:ln w="11430"/>
              <a:solidFill>
                <a:srgbClr val="FF0000"/>
              </a:solidFill>
              <a:effectLst>
                <a:outerShdw blurRad="76200" dist="50800" dir="5400000" algn="tl" rotWithShape="0">
                  <a:srgbClr val="000000">
                    <a:alpha val="65000"/>
                  </a:srgbClr>
                </a:outerShdw>
              </a:effectLst>
            </a:endParaRPr>
          </a:p>
          <a:p>
            <a:pPr algn="ctr"/>
            <a:endParaRPr lang="es-ES" sz="6000" b="1" cap="none" spc="50" dirty="0">
              <a:ln w="11430"/>
              <a:solidFill>
                <a:srgbClr val="FF0000"/>
              </a:solidFill>
              <a:effectLst>
                <a:outerShdw blurRad="76200" dist="50800" dir="5400000" algn="tl" rotWithShape="0">
                  <a:srgbClr val="000000">
                    <a:alpha val="65000"/>
                  </a:srgbClr>
                </a:outerShdw>
              </a:effectLst>
            </a:endParaRPr>
          </a:p>
          <a:p>
            <a:pPr algn="ctr"/>
            <a:endParaRPr lang="es-ES" sz="2000" b="1" cap="none" spc="50" dirty="0">
              <a:ln w="11430"/>
              <a:effectLst>
                <a:outerShdw blurRad="76200" dist="50800" dir="5400000" algn="tl" rotWithShape="0">
                  <a:srgbClr val="000000">
                    <a:alpha val="65000"/>
                  </a:srgbClr>
                </a:outerShdw>
              </a:effectLst>
            </a:endParaRPr>
          </a:p>
          <a:p>
            <a:pPr algn="ctr"/>
            <a:r>
              <a:rPr lang="es-ES" sz="2000" b="1" cap="none" spc="50" dirty="0" smtClean="0">
                <a:ln w="11430"/>
                <a:effectLst>
                  <a:outerShdw blurRad="76200" dist="50800" dir="5400000" algn="tl" rotWithShape="0">
                    <a:srgbClr val="000000">
                      <a:alpha val="65000"/>
                    </a:srgbClr>
                  </a:outerShdw>
                </a:effectLst>
              </a:rPr>
              <a:t> </a:t>
            </a:r>
          </a:p>
          <a:p>
            <a:pPr algn="ctr"/>
            <a:r>
              <a:rPr lang="es-ES" sz="1600" b="1" cap="none" spc="50" dirty="0" smtClean="0">
                <a:ln w="11430"/>
                <a:effectLst>
                  <a:outerShdw blurRad="76200" dist="50800" dir="5400000" algn="tl" rotWithShape="0">
                    <a:srgbClr val="000000">
                      <a:alpha val="65000"/>
                    </a:srgbClr>
                  </a:outerShdw>
                </a:effectLst>
              </a:rPr>
              <a:t>En CAMIRI, La </a:t>
            </a:r>
            <a:r>
              <a:rPr lang="es-ES" sz="1600" b="1" cap="none" spc="50" dirty="0" smtClean="0">
                <a:ln w="11430"/>
                <a:solidFill>
                  <a:srgbClr val="FF0000"/>
                </a:solidFill>
                <a:effectLst>
                  <a:outerShdw blurRad="76200" dist="50800" dir="5400000" algn="tl" rotWithShape="0">
                    <a:srgbClr val="000000">
                      <a:alpha val="65000"/>
                    </a:srgbClr>
                  </a:outerShdw>
                </a:effectLst>
              </a:rPr>
              <a:t>Lic. Helen Hayes</a:t>
            </a:r>
            <a:r>
              <a:rPr lang="es-ES" sz="1600" b="1" cap="none" spc="50" dirty="0" smtClean="0">
                <a:ln w="11430"/>
                <a:effectLst>
                  <a:outerShdw blurRad="76200" dist="50800" dir="5400000" algn="tl" rotWithShape="0">
                    <a:srgbClr val="000000">
                      <a:alpha val="65000"/>
                    </a:srgbClr>
                  </a:outerShdw>
                </a:effectLst>
              </a:rPr>
              <a:t>, Directora del </a:t>
            </a:r>
            <a:r>
              <a:rPr lang="es-ES" sz="1600" b="1" cap="none" spc="50" dirty="0" err="1" smtClean="0">
                <a:ln w="11430"/>
                <a:effectLst>
                  <a:outerShdw blurRad="76200" dist="50800" dir="5400000" algn="tl" rotWithShape="0">
                    <a:srgbClr val="000000">
                      <a:alpha val="65000"/>
                    </a:srgbClr>
                  </a:outerShdw>
                </a:effectLst>
              </a:rPr>
              <a:t>Periodico</a:t>
            </a:r>
            <a:r>
              <a:rPr lang="es-ES" sz="1600" b="1" cap="none" spc="50" dirty="0" smtClean="0">
                <a:ln w="11430"/>
                <a:effectLst>
                  <a:outerShdw blurRad="76200" dist="50800" dir="5400000" algn="tl" rotWithShape="0">
                    <a:srgbClr val="000000">
                      <a:alpha val="65000"/>
                    </a:srgbClr>
                  </a:outerShdw>
                </a:effectLst>
              </a:rPr>
              <a:t> «LA CARRERTERA», </a:t>
            </a:r>
            <a:r>
              <a:rPr lang="es-ES" sz="1600" b="1" cap="none" spc="50" dirty="0" err="1" smtClean="0">
                <a:ln w="11430"/>
                <a:effectLst>
                  <a:outerShdw blurRad="76200" dist="50800" dir="5400000" algn="tl" rotWithShape="0">
                    <a:srgbClr val="000000">
                      <a:alpha val="65000"/>
                    </a:srgbClr>
                  </a:outerShdw>
                </a:effectLst>
              </a:rPr>
              <a:t>queria</a:t>
            </a:r>
            <a:r>
              <a:rPr lang="es-ES" sz="1600" b="1" cap="none" spc="50" dirty="0" smtClean="0">
                <a:ln w="11430"/>
                <a:effectLst>
                  <a:outerShdw blurRad="76200" dist="50800" dir="5400000" algn="tl" rotWithShape="0">
                    <a:srgbClr val="000000">
                      <a:alpha val="65000"/>
                    </a:srgbClr>
                  </a:outerShdw>
                </a:effectLst>
              </a:rPr>
              <a:t> hacer un HOMENAJE a CAMIRI, con la </a:t>
            </a:r>
            <a:r>
              <a:rPr lang="es-ES" sz="1600" b="1" cap="none" spc="50" dirty="0" err="1" smtClean="0">
                <a:ln w="11430"/>
                <a:effectLst>
                  <a:outerShdw blurRad="76200" dist="50800" dir="5400000" algn="tl" rotWithShape="0">
                    <a:srgbClr val="000000">
                      <a:alpha val="65000"/>
                    </a:srgbClr>
                  </a:outerShdw>
                </a:effectLst>
              </a:rPr>
              <a:t>presentacion</a:t>
            </a:r>
            <a:r>
              <a:rPr lang="es-ES" sz="1600" b="1" cap="none" spc="50" dirty="0" smtClean="0">
                <a:ln w="11430"/>
                <a:effectLst>
                  <a:outerShdw blurRad="76200" dist="50800" dir="5400000" algn="tl" rotWithShape="0">
                    <a:srgbClr val="000000">
                      <a:alpha val="65000"/>
                    </a:srgbClr>
                  </a:outerShdw>
                </a:effectLst>
              </a:rPr>
              <a:t> del Plano de la Ciudad. Acordamos,  que yo le </a:t>
            </a:r>
            <a:r>
              <a:rPr lang="es-ES" sz="1600" b="1" cap="none" spc="50" dirty="0" err="1" smtClean="0">
                <a:ln w="11430"/>
                <a:effectLst>
                  <a:outerShdw blurRad="76200" dist="50800" dir="5400000" algn="tl" rotWithShape="0">
                    <a:srgbClr val="000000">
                      <a:alpha val="65000"/>
                    </a:srgbClr>
                  </a:outerShdw>
                </a:effectLst>
              </a:rPr>
              <a:t>Proporcionaria</a:t>
            </a:r>
            <a:r>
              <a:rPr lang="es-ES" sz="1600" b="1" cap="none" spc="50" dirty="0" smtClean="0">
                <a:ln w="11430"/>
                <a:effectLst>
                  <a:outerShdw blurRad="76200" dist="50800" dir="5400000" algn="tl" rotWithShape="0">
                    <a:srgbClr val="000000">
                      <a:alpha val="65000"/>
                    </a:srgbClr>
                  </a:outerShdw>
                </a:effectLst>
              </a:rPr>
              <a:t> el Plano hecho en mi Escuela de Dibujo (1982)  y ella lo Publicaría. </a:t>
            </a:r>
          </a:p>
          <a:p>
            <a:pPr algn="ctr"/>
            <a:r>
              <a:rPr lang="es-ES" sz="1600" b="1" cap="none" spc="50" dirty="0" smtClean="0">
                <a:ln w="11430"/>
                <a:effectLst>
                  <a:outerShdw blurRad="76200" dist="50800" dir="5400000" algn="tl" rotWithShape="0">
                    <a:srgbClr val="000000">
                      <a:alpha val="65000"/>
                    </a:srgbClr>
                  </a:outerShdw>
                </a:effectLst>
              </a:rPr>
              <a:t>Sellamos  el compromiso con un APRETON de MANOS.</a:t>
            </a:r>
          </a:p>
          <a:p>
            <a:pPr algn="ctr"/>
            <a:r>
              <a:rPr lang="es-ES" sz="1600" b="1" cap="none" spc="50" dirty="0" smtClean="0">
                <a:ln w="11430"/>
                <a:solidFill>
                  <a:srgbClr val="FF0000"/>
                </a:solidFill>
                <a:effectLst>
                  <a:outerShdw blurRad="76200" dist="50800" dir="5400000" algn="tl" rotWithShape="0">
                    <a:srgbClr val="000000">
                      <a:alpha val="65000"/>
                    </a:srgbClr>
                  </a:outerShdw>
                </a:effectLst>
              </a:rPr>
              <a:t>Este Plano se fue a Holanda – CRUZ ROJA</a:t>
            </a:r>
          </a:p>
          <a:p>
            <a:pPr algn="ctr"/>
            <a:r>
              <a:rPr lang="es-ES" sz="2000" b="1" cap="none" spc="50" dirty="0" smtClean="0">
                <a:ln w="11430"/>
                <a:effectLst>
                  <a:outerShdw blurRad="76200" dist="50800" dir="5400000" algn="tl" rotWithShape="0">
                    <a:srgbClr val="000000">
                      <a:alpha val="65000"/>
                    </a:srgbClr>
                  </a:outerShdw>
                </a:effectLst>
              </a:rPr>
              <a:t/>
            </a:r>
            <a:br>
              <a:rPr lang="es-ES" sz="2000" b="1" cap="none" spc="50" dirty="0" smtClean="0">
                <a:ln w="11430"/>
                <a:effectLst>
                  <a:outerShdw blurRad="76200" dist="50800" dir="5400000" algn="tl" rotWithShape="0">
                    <a:srgbClr val="000000">
                      <a:alpha val="65000"/>
                    </a:srgbClr>
                  </a:outerShdw>
                </a:effectLst>
              </a:rPr>
            </a:br>
            <a:r>
              <a:rPr lang="es-ES" sz="4000" b="1" cap="none" spc="50" dirty="0" smtClean="0">
                <a:ln w="11430"/>
                <a:effectLst>
                  <a:outerShdw blurRad="76200" dist="50800" dir="5400000" algn="tl" rotWithShape="0">
                    <a:srgbClr val="000000">
                      <a:alpha val="65000"/>
                    </a:srgbClr>
                  </a:outerShdw>
                </a:effectLst>
              </a:rPr>
              <a:t/>
            </a:r>
            <a:br>
              <a:rPr lang="es-ES" sz="4000" b="1" cap="none" spc="50" dirty="0" smtClean="0">
                <a:ln w="11430"/>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endParaRPr lang="es-ES" sz="4800" b="1" cap="none" spc="50" dirty="0">
              <a:ln w="11430"/>
              <a:effectLst>
                <a:outerShdw blurRad="76200" dist="50800" dir="5400000" algn="tl" rotWithShape="0">
                  <a:srgbClr val="000000">
                    <a:alpha val="65000"/>
                  </a:srgbClr>
                </a:outerShdw>
              </a:effectLst>
            </a:endParaRPr>
          </a:p>
        </p:txBody>
      </p:sp>
      <p:pic>
        <p:nvPicPr>
          <p:cNvPr id="3" name="Picture 2" descr="C:\Users\SONY\Desktop\ARTICULOS PARA EL FACEBOOK\19 PRESENTACION LIBRO HISTORIAS PETROLERAS (13-Marzo-2019)\X4 Plano Turistico de Camiri (54 Aniversario) 198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999476"/>
            <a:ext cx="4158817" cy="569297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SONY\Desktop\PROYECTO (HISTORIADORES) Camiri-2019\Dra. Helen Hayes Villagomez.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2120" y="3713422"/>
            <a:ext cx="2283380" cy="297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4260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49953" y="119566"/>
            <a:ext cx="8712967" cy="578967"/>
          </a:xfrm>
        </p:spPr>
        <p:txBody>
          <a:body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6000" b="1" cap="none" spc="50" dirty="0" smtClean="0">
                <a:ln w="11430"/>
                <a:effectLst>
                  <a:outerShdw blurRad="76200" dist="50800" dir="5400000" algn="tl" rotWithShape="0">
                    <a:srgbClr val="000000">
                      <a:alpha val="65000"/>
                    </a:srgbClr>
                  </a:outerShdw>
                </a:effectLst>
              </a:rPr>
              <a:t>1986</a:t>
            </a: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2000" b="1" cap="none" spc="50" dirty="0" smtClean="0">
                <a:ln w="11430"/>
                <a:effectLst>
                  <a:outerShdw blurRad="76200" dist="50800" dir="5400000" algn="tl" rotWithShape="0">
                    <a:srgbClr val="000000">
                      <a:alpha val="65000"/>
                    </a:srgbClr>
                  </a:outerShdw>
                </a:effectLst>
              </a:rPr>
              <a:t/>
            </a:r>
            <a:br>
              <a:rPr lang="es-ES" sz="2000" b="1" cap="none" spc="50" dirty="0" smtClean="0">
                <a:ln w="11430"/>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endParaRPr lang="es-ES" sz="48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467543" y="125651"/>
            <a:ext cx="1196597" cy="532508"/>
          </a:xfrm>
          <a:prstGeom prst="rect">
            <a:avLst/>
          </a:prstGeom>
          <a:noFill/>
          <a:ln w="9525">
            <a:noFill/>
            <a:miter lim="800000"/>
            <a:headEnd/>
            <a:tailEnd/>
          </a:ln>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328" y="119567"/>
            <a:ext cx="1224796" cy="578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 Título"/>
          <p:cNvSpPr txBox="1">
            <a:spLocks/>
          </p:cNvSpPr>
          <p:nvPr/>
        </p:nvSpPr>
        <p:spPr>
          <a:xfrm>
            <a:off x="199394" y="730027"/>
            <a:ext cx="8712967" cy="1906885"/>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endParaRPr lang="es-ES" sz="6000" b="1" cap="none" spc="50" dirty="0">
              <a:ln w="11430"/>
              <a:solidFill>
                <a:srgbClr val="FF0000"/>
              </a:solidFill>
              <a:effectLst>
                <a:outerShdw blurRad="76200" dist="50800" dir="5400000" algn="tl" rotWithShape="0">
                  <a:srgbClr val="000000">
                    <a:alpha val="65000"/>
                  </a:srgbClr>
                </a:outerShdw>
              </a:effectLst>
            </a:endParaRPr>
          </a:p>
          <a:p>
            <a:pPr algn="ctr"/>
            <a:endParaRPr lang="es-ES" sz="6000" b="1" cap="none" spc="50" dirty="0">
              <a:ln w="11430"/>
              <a:solidFill>
                <a:srgbClr val="FF0000"/>
              </a:solidFill>
              <a:effectLst>
                <a:outerShdw blurRad="76200" dist="50800" dir="5400000" algn="tl" rotWithShape="0">
                  <a:srgbClr val="000000">
                    <a:alpha val="65000"/>
                  </a:srgbClr>
                </a:outerShdw>
              </a:effectLst>
            </a:endParaRPr>
          </a:p>
          <a:p>
            <a:pPr algn="ctr"/>
            <a:endParaRPr lang="es-ES" sz="2000" b="1" cap="none" spc="50" dirty="0">
              <a:ln w="11430"/>
              <a:effectLst>
                <a:outerShdw blurRad="76200" dist="50800" dir="5400000" algn="tl" rotWithShape="0">
                  <a:srgbClr val="000000">
                    <a:alpha val="65000"/>
                  </a:srgbClr>
                </a:outerShdw>
              </a:effectLst>
            </a:endParaRPr>
          </a:p>
          <a:p>
            <a:pPr algn="ctr"/>
            <a:r>
              <a:rPr lang="es-ES" sz="2000" b="1" cap="none" spc="50" dirty="0" smtClean="0">
                <a:ln w="11430"/>
                <a:effectLst>
                  <a:outerShdw blurRad="76200" dist="50800" dir="5400000" algn="tl" rotWithShape="0">
                    <a:srgbClr val="000000">
                      <a:alpha val="65000"/>
                    </a:srgbClr>
                  </a:outerShdw>
                </a:effectLst>
              </a:rPr>
              <a:t> </a:t>
            </a:r>
          </a:p>
          <a:p>
            <a:pPr algn="ctr"/>
            <a:r>
              <a:rPr lang="es-ES" sz="1600" b="1" cap="none" spc="50" dirty="0" smtClean="0">
                <a:ln w="11430"/>
                <a:effectLst>
                  <a:outerShdw blurRad="76200" dist="50800" dir="5400000" algn="tl" rotWithShape="0">
                    <a:srgbClr val="000000">
                      <a:alpha val="65000"/>
                    </a:srgbClr>
                  </a:outerShdw>
                </a:effectLst>
              </a:rPr>
              <a:t>En CAMIRI, aparece en la Puerta de mi Escuela de Dibujo Arquitectónico un personaje de Aspecto Señorial, media como 2 metros de altura y se presento como don </a:t>
            </a:r>
            <a:r>
              <a:rPr lang="es-ES" sz="1600" b="1" cap="none" spc="50" dirty="0" smtClean="0">
                <a:ln w="11430"/>
                <a:solidFill>
                  <a:srgbClr val="FF0000"/>
                </a:solidFill>
                <a:effectLst>
                  <a:outerShdw blurRad="76200" dist="50800" dir="5400000" algn="tl" rotWithShape="0">
                    <a:srgbClr val="000000">
                      <a:alpha val="65000"/>
                    </a:srgbClr>
                  </a:outerShdw>
                </a:effectLst>
              </a:rPr>
              <a:t>GERMAN GABRIEL ARANA de la Revista «ABRIENDO SURCOS», </a:t>
            </a:r>
            <a:r>
              <a:rPr lang="es-ES" sz="1600" b="1" cap="none" spc="50" dirty="0" smtClean="0">
                <a:ln w="11430"/>
                <a:effectLst>
                  <a:outerShdw blurRad="76200" dist="50800" dir="5400000" algn="tl" rotWithShape="0">
                    <a:srgbClr val="000000">
                      <a:alpha val="65000"/>
                    </a:srgbClr>
                  </a:outerShdw>
                </a:effectLst>
              </a:rPr>
              <a:t>estaba rumbo a Tucumán (Argentina) para que le elaboren un Plano Turístico de Santa Cruz hasta el 2do. Anillo con edificios en Perspectiva. Después de conversar, le dije que yo podía hacerlo en mismo Precio  (250 $) y Tiempo  (3 meses) que le proponían en Sta. Cruz.  Sellamos con un APRETON de manos.</a:t>
            </a:r>
          </a:p>
          <a:p>
            <a:pPr algn="ctr"/>
            <a:r>
              <a:rPr lang="es-ES" sz="1600" b="1" cap="none" spc="50" dirty="0" smtClean="0">
                <a:ln w="11430"/>
                <a:solidFill>
                  <a:srgbClr val="FF0000"/>
                </a:solidFill>
                <a:effectLst>
                  <a:outerShdw blurRad="76200" dist="50800" dir="5400000" algn="tl" rotWithShape="0">
                    <a:srgbClr val="000000">
                      <a:alpha val="65000"/>
                    </a:srgbClr>
                  </a:outerShdw>
                </a:effectLst>
              </a:rPr>
              <a:t>Trabajo ORIGINAL (2m x 3 m) y Trabajo de IMPRENTA (60 cm x 80 cm)</a:t>
            </a:r>
            <a:br>
              <a:rPr lang="es-ES" sz="1600" b="1" cap="none" spc="50" dirty="0" smtClean="0">
                <a:ln w="11430"/>
                <a:solidFill>
                  <a:srgbClr val="FF0000"/>
                </a:solidFill>
                <a:effectLst>
                  <a:outerShdw blurRad="76200" dist="50800" dir="5400000" algn="tl" rotWithShape="0">
                    <a:srgbClr val="000000">
                      <a:alpha val="65000"/>
                    </a:srgbClr>
                  </a:outerShdw>
                </a:effectLst>
              </a:rPr>
            </a:br>
            <a:r>
              <a:rPr lang="es-ES" sz="2000" b="1" cap="none" spc="50" dirty="0" smtClean="0">
                <a:ln w="11430"/>
                <a:effectLst>
                  <a:outerShdw blurRad="76200" dist="50800" dir="5400000" algn="tl" rotWithShape="0">
                    <a:srgbClr val="000000">
                      <a:alpha val="65000"/>
                    </a:srgbClr>
                  </a:outerShdw>
                </a:effectLst>
              </a:rPr>
              <a:t/>
            </a:r>
            <a:br>
              <a:rPr lang="es-ES" sz="2000" b="1" cap="none" spc="50" dirty="0" smtClean="0">
                <a:ln w="11430"/>
                <a:effectLst>
                  <a:outerShdw blurRad="76200" dist="50800" dir="5400000" algn="tl" rotWithShape="0">
                    <a:srgbClr val="000000">
                      <a:alpha val="65000"/>
                    </a:srgbClr>
                  </a:outerShdw>
                </a:effectLst>
              </a:rPr>
            </a:br>
            <a:r>
              <a:rPr lang="es-ES" sz="4000" b="1" cap="none" spc="50" dirty="0" smtClean="0">
                <a:ln w="11430"/>
                <a:effectLst>
                  <a:outerShdw blurRad="76200" dist="50800" dir="5400000" algn="tl" rotWithShape="0">
                    <a:srgbClr val="000000">
                      <a:alpha val="65000"/>
                    </a:srgbClr>
                  </a:outerShdw>
                </a:effectLst>
              </a:rPr>
              <a:t/>
            </a:r>
            <a:br>
              <a:rPr lang="es-ES" sz="4000" b="1" cap="none" spc="50" dirty="0" smtClean="0">
                <a:ln w="11430"/>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endParaRPr lang="es-ES" sz="4800" b="1" cap="none" spc="50" dirty="0">
              <a:ln w="11430"/>
              <a:effectLst>
                <a:outerShdw blurRad="76200" dist="50800" dir="5400000" algn="tl" rotWithShape="0">
                  <a:srgbClr val="000000">
                    <a:alpha val="65000"/>
                  </a:srgbClr>
                </a:outerShdw>
              </a:effectLst>
            </a:endParaRPr>
          </a:p>
        </p:txBody>
      </p:sp>
      <p:pic>
        <p:nvPicPr>
          <p:cNvPr id="1026" name="Picture 2" descr="C:\Users\SONY\Desktop\ARTICULOS PARA EL FACEBOOK\08 PLANO DE STA. CRUZ (Hecho por un Camireño)\20190128_13255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80" t="3289" r="1990" b="3289"/>
          <a:stretch/>
        </p:blipFill>
        <p:spPr bwMode="auto">
          <a:xfrm>
            <a:off x="323528" y="2636912"/>
            <a:ext cx="5568286" cy="40909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SONY\Desktop\ARTICULOS PARA EL FACEBOOK\08 PLANO DE STA. CRUZ (Hecho por un Camireño)\IMG-20190130-WA000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200" r="4561" b="17755"/>
          <a:stretch/>
        </p:blipFill>
        <p:spPr bwMode="auto">
          <a:xfrm>
            <a:off x="6115357" y="2636912"/>
            <a:ext cx="2888050" cy="4090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37027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1" y="0"/>
            <a:ext cx="8640959" cy="836712"/>
          </a:xfrm>
        </p:spPr>
        <p:txBody>
          <a:body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6000" b="1" cap="none" spc="50" dirty="0" smtClean="0">
                <a:ln w="11430"/>
                <a:effectLst>
                  <a:outerShdw blurRad="76200" dist="50800" dir="5400000" algn="tl" rotWithShape="0">
                    <a:srgbClr val="000000">
                      <a:alpha val="65000"/>
                    </a:srgbClr>
                  </a:outerShdw>
                </a:effectLst>
              </a:rPr>
              <a:t>1987</a:t>
            </a:r>
            <a:r>
              <a:rPr lang="es-ES" sz="6000" b="1" cap="none" spc="50" dirty="0">
                <a:ln w="11430"/>
                <a:solidFill>
                  <a:srgbClr val="FF0000"/>
                </a:solidFill>
                <a:effectLst>
                  <a:outerShdw blurRad="76200" dist="50800" dir="5400000" algn="tl" rotWithShape="0">
                    <a:srgbClr val="000000">
                      <a:alpha val="65000"/>
                    </a:srgbClr>
                  </a:outerShdw>
                </a:effectLst>
              </a:rPr>
              <a:t/>
            </a:r>
            <a:br>
              <a:rPr lang="es-ES" sz="6000" b="1" cap="none" spc="50" dirty="0">
                <a:ln w="11430"/>
                <a:solidFill>
                  <a:srgbClr val="FF0000"/>
                </a:solidFill>
                <a:effectLst>
                  <a:outerShdw blurRad="76200" dist="50800" dir="5400000" algn="tl" rotWithShape="0">
                    <a:srgbClr val="000000">
                      <a:alpha val="65000"/>
                    </a:srgbClr>
                  </a:outerShdw>
                </a:effectLst>
              </a:rPr>
            </a:br>
            <a:r>
              <a:rPr lang="es-ES" sz="2000" b="1" cap="none" spc="50" dirty="0" smtClean="0">
                <a:ln w="11430"/>
                <a:effectLst>
                  <a:outerShdw blurRad="76200" dist="50800" dir="5400000" algn="tl" rotWithShape="0">
                    <a:srgbClr val="000000">
                      <a:alpha val="65000"/>
                    </a:srgbClr>
                  </a:outerShdw>
                </a:effectLst>
              </a:rPr>
              <a:t> </a:t>
            </a:r>
            <a:br>
              <a:rPr lang="es-ES" sz="2000" b="1" cap="none" spc="50" dirty="0" smtClean="0">
                <a:ln w="11430"/>
                <a:effectLst>
                  <a:outerShdw blurRad="76200" dist="50800" dir="5400000" algn="tl" rotWithShape="0">
                    <a:srgbClr val="000000">
                      <a:alpha val="65000"/>
                    </a:srgbClr>
                  </a:outerShdw>
                </a:effectLst>
              </a:rPr>
            </a:br>
            <a:r>
              <a:rPr lang="es-ES" sz="2000" b="1" cap="none" spc="50" dirty="0" smtClean="0">
                <a:ln w="11430"/>
                <a:effectLst>
                  <a:outerShdw blurRad="76200" dist="50800" dir="5400000" algn="tl" rotWithShape="0">
                    <a:srgbClr val="000000">
                      <a:alpha val="65000"/>
                    </a:srgbClr>
                  </a:outerShdw>
                </a:effectLst>
              </a:rPr>
              <a:t/>
            </a:r>
            <a:br>
              <a:rPr lang="es-ES" sz="2000" b="1" cap="none" spc="50" dirty="0" smtClean="0">
                <a:ln w="11430"/>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endParaRPr lang="es-ES" sz="48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395536" y="119566"/>
            <a:ext cx="1800200" cy="1077186"/>
          </a:xfrm>
          <a:prstGeom prst="rect">
            <a:avLst/>
          </a:prstGeom>
          <a:noFill/>
          <a:ln w="9525">
            <a:noFill/>
            <a:miter lim="800000"/>
            <a:headEnd/>
            <a:tailEnd/>
          </a:ln>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9616" y="119566"/>
            <a:ext cx="1559508" cy="1077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 Título"/>
          <p:cNvSpPr txBox="1">
            <a:spLocks/>
          </p:cNvSpPr>
          <p:nvPr/>
        </p:nvSpPr>
        <p:spPr>
          <a:xfrm>
            <a:off x="321180" y="1231233"/>
            <a:ext cx="8712967" cy="3378433"/>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endParaRPr lang="es-ES" sz="2000" b="1" cap="none" spc="50" dirty="0" smtClean="0">
              <a:ln w="11430"/>
              <a:effectLst>
                <a:outerShdw blurRad="76200" dist="50800" dir="5400000" algn="tl" rotWithShape="0">
                  <a:srgbClr val="000000">
                    <a:alpha val="65000"/>
                  </a:srgbClr>
                </a:outerShdw>
              </a:effectLst>
            </a:endParaRPr>
          </a:p>
          <a:p>
            <a:pPr algn="ctr"/>
            <a:r>
              <a:rPr lang="es-ES" sz="2000" b="1" cap="none" spc="50" dirty="0" smtClean="0">
                <a:ln w="11430"/>
                <a:solidFill>
                  <a:srgbClr val="FF0000"/>
                </a:solidFill>
                <a:effectLst>
                  <a:outerShdw blurRad="76200" dist="50800" dir="5400000" algn="tl" rotWithShape="0">
                    <a:srgbClr val="000000">
                      <a:alpha val="65000"/>
                    </a:srgbClr>
                  </a:outerShdw>
                </a:effectLst>
              </a:rPr>
              <a:t>                                    </a:t>
            </a:r>
          </a:p>
          <a:p>
            <a:pPr algn="ctr"/>
            <a:endParaRPr lang="es-ES" sz="2000" cap="none" spc="50" dirty="0">
              <a:ln w="11430"/>
              <a:solidFill>
                <a:srgbClr val="FF0000"/>
              </a:solidFill>
              <a:effectLst>
                <a:outerShdw blurRad="76200" dist="50800" dir="5400000" algn="tl" rotWithShape="0">
                  <a:srgbClr val="000000">
                    <a:alpha val="65000"/>
                  </a:srgbClr>
                </a:outerShdw>
              </a:effectLst>
            </a:endParaRPr>
          </a:p>
          <a:p>
            <a:pPr algn="ctr"/>
            <a:endParaRPr lang="es-ES" sz="2000" b="1" cap="none" spc="50" dirty="0" smtClean="0">
              <a:ln w="11430"/>
              <a:solidFill>
                <a:srgbClr val="FF0000"/>
              </a:solidFill>
              <a:effectLst>
                <a:outerShdw blurRad="76200" dist="50800" dir="5400000" algn="tl" rotWithShape="0">
                  <a:srgbClr val="000000">
                    <a:alpha val="65000"/>
                  </a:srgbClr>
                </a:outerShdw>
              </a:effectLst>
            </a:endParaRPr>
          </a:p>
          <a:p>
            <a:pPr algn="ctr"/>
            <a:endParaRPr lang="es-ES" sz="2000" b="1" cap="none" spc="50" dirty="0">
              <a:ln w="11430"/>
              <a:solidFill>
                <a:srgbClr val="FF0000"/>
              </a:solidFill>
              <a:effectLst>
                <a:outerShdw blurRad="76200" dist="50800" dir="5400000" algn="tl" rotWithShape="0">
                  <a:srgbClr val="000000">
                    <a:alpha val="65000"/>
                  </a:srgbClr>
                </a:outerShdw>
              </a:effectLst>
            </a:endParaRPr>
          </a:p>
          <a:p>
            <a:pPr algn="ctr"/>
            <a:r>
              <a:rPr lang="es-ES" sz="2000" b="1" cap="none" spc="50" dirty="0" smtClean="0">
                <a:ln w="11430"/>
                <a:solidFill>
                  <a:srgbClr val="FF0000"/>
                </a:solidFill>
                <a:effectLst>
                  <a:outerShdw blurRad="76200" dist="50800" dir="5400000" algn="tl" rotWithShape="0">
                    <a:srgbClr val="000000">
                      <a:alpha val="65000"/>
                    </a:srgbClr>
                  </a:outerShdw>
                </a:effectLst>
              </a:rPr>
              <a:t>19 de Mayo de 1987:  Trágico Accidente </a:t>
            </a:r>
            <a:r>
              <a:rPr lang="es-ES" sz="2000" b="1" cap="none" spc="50" dirty="0">
                <a:ln w="11430"/>
                <a:solidFill>
                  <a:srgbClr val="FF0000"/>
                </a:solidFill>
                <a:effectLst>
                  <a:outerShdw blurRad="76200" dist="50800" dir="5400000" algn="tl" rotWithShape="0">
                    <a:srgbClr val="000000">
                      <a:alpha val="65000"/>
                    </a:srgbClr>
                  </a:outerShdw>
                </a:effectLst>
              </a:rPr>
              <a:t> </a:t>
            </a:r>
            <a:r>
              <a:rPr lang="es-ES" sz="2000" b="1" cap="none" spc="50" dirty="0" smtClean="0">
                <a:ln w="11430"/>
                <a:solidFill>
                  <a:srgbClr val="FF0000"/>
                </a:solidFill>
                <a:effectLst>
                  <a:outerShdw blurRad="76200" dist="50800" dir="5400000" algn="tl" rotWithShape="0">
                    <a:srgbClr val="000000">
                      <a:alpha val="65000"/>
                    </a:srgbClr>
                  </a:outerShdw>
                </a:effectLst>
              </a:rPr>
              <a:t>- Naranjillos – La Guardia - SC</a:t>
            </a:r>
          </a:p>
          <a:p>
            <a:pPr algn="ctr"/>
            <a:r>
              <a:rPr lang="es-ES" sz="2000" b="1" cap="none" spc="50" dirty="0" err="1" smtClean="0">
                <a:ln w="11430"/>
                <a:solidFill>
                  <a:srgbClr val="FF0000"/>
                </a:solidFill>
                <a:effectLst>
                  <a:outerShdw blurRad="76200" dist="50800" dir="5400000" algn="tl" rotWithShape="0">
                    <a:srgbClr val="000000">
                      <a:alpha val="65000"/>
                    </a:srgbClr>
                  </a:outerShdw>
                </a:effectLst>
              </a:rPr>
              <a:t>Avion</a:t>
            </a:r>
            <a:r>
              <a:rPr lang="es-ES" sz="2000" b="1" cap="none" spc="50" dirty="0" smtClean="0">
                <a:ln w="11430"/>
                <a:solidFill>
                  <a:srgbClr val="FF0000"/>
                </a:solidFill>
                <a:effectLst>
                  <a:outerShdw blurRad="76200" dist="50800" dir="5400000" algn="tl" rotWithShape="0">
                    <a:srgbClr val="000000">
                      <a:alpha val="65000"/>
                    </a:srgbClr>
                  </a:outerShdw>
                </a:effectLst>
              </a:rPr>
              <a:t> TWIN OTHER de YPFB (CP – 1018)</a:t>
            </a:r>
            <a:r>
              <a:rPr lang="es-ES" sz="2000" b="1" cap="none" spc="50" dirty="0" smtClean="0">
                <a:ln w="11430"/>
                <a:effectLst>
                  <a:outerShdw blurRad="76200" dist="50800" dir="5400000" algn="tl" rotWithShape="0">
                    <a:srgbClr val="000000">
                      <a:alpha val="65000"/>
                    </a:srgbClr>
                  </a:outerShdw>
                </a:effectLst>
              </a:rPr>
              <a:t/>
            </a:r>
            <a:br>
              <a:rPr lang="es-ES" sz="2000" b="1" cap="none" spc="50" dirty="0" smtClean="0">
                <a:ln w="11430"/>
                <a:effectLst>
                  <a:outerShdw blurRad="76200" dist="50800" dir="5400000" algn="tl" rotWithShape="0">
                    <a:srgbClr val="000000">
                      <a:alpha val="65000"/>
                    </a:srgbClr>
                  </a:outerShdw>
                </a:effectLst>
              </a:rPr>
            </a:br>
            <a:r>
              <a:rPr lang="es-ES" sz="2000" b="1" cap="none" spc="50" dirty="0" smtClean="0">
                <a:ln w="11430"/>
                <a:solidFill>
                  <a:srgbClr val="FF0000"/>
                </a:solidFill>
                <a:effectLst>
                  <a:outerShdw blurRad="76200" dist="50800" dir="5400000" algn="tl" rotWithShape="0">
                    <a:srgbClr val="000000">
                      <a:alpha val="65000"/>
                    </a:srgbClr>
                  </a:outerShdw>
                </a:effectLst>
              </a:rPr>
              <a:t>FALLECIDOS (3 Tripulantes): </a:t>
            </a:r>
            <a:r>
              <a:rPr lang="es-ES" sz="2000" b="1" cap="none" spc="50" dirty="0" smtClean="0">
                <a:ln w="11430"/>
                <a:effectLst>
                  <a:outerShdw blurRad="76200" dist="50800" dir="5400000" algn="tl" rotWithShape="0">
                    <a:srgbClr val="000000">
                      <a:alpha val="65000"/>
                    </a:srgbClr>
                  </a:outerShdw>
                </a:effectLst>
              </a:rPr>
              <a:t>Cap. Heberto Peinado (Piloto)</a:t>
            </a:r>
          </a:p>
          <a:p>
            <a:pPr algn="ctr"/>
            <a:r>
              <a:rPr lang="es-ES" sz="2000" b="1" cap="none" spc="50" dirty="0" smtClean="0">
                <a:ln w="11430"/>
                <a:effectLst>
                  <a:outerShdw blurRad="76200" dist="50800" dir="5400000" algn="tl" rotWithShape="0">
                    <a:srgbClr val="000000">
                      <a:alpha val="65000"/>
                    </a:srgbClr>
                  </a:outerShdw>
                </a:effectLst>
              </a:rPr>
              <a:t>Cap. </a:t>
            </a:r>
            <a:r>
              <a:rPr lang="es-ES" sz="2000" b="1" cap="none" spc="50" dirty="0" err="1" smtClean="0">
                <a:ln w="11430"/>
                <a:effectLst>
                  <a:outerShdw blurRad="76200" dist="50800" dir="5400000" algn="tl" rotWithShape="0">
                    <a:srgbClr val="000000">
                      <a:alpha val="65000"/>
                    </a:srgbClr>
                  </a:outerShdw>
                </a:effectLst>
              </a:rPr>
              <a:t>Ronny</a:t>
            </a:r>
            <a:r>
              <a:rPr lang="es-ES" sz="2000" b="1" cap="none" spc="50" dirty="0" smtClean="0">
                <a:ln w="11430"/>
                <a:effectLst>
                  <a:outerShdw blurRad="76200" dist="50800" dir="5400000" algn="tl" rotWithShape="0">
                    <a:srgbClr val="000000">
                      <a:alpha val="65000"/>
                    </a:srgbClr>
                  </a:outerShdw>
                </a:effectLst>
              </a:rPr>
              <a:t> Taborga J. (Co-piloto)  </a:t>
            </a:r>
            <a:r>
              <a:rPr lang="es-ES" sz="2000" b="1" cap="none" spc="50" dirty="0" err="1" smtClean="0">
                <a:ln w="11430"/>
                <a:effectLst>
                  <a:outerShdw blurRad="76200" dist="50800" dir="5400000" algn="tl" rotWithShape="0">
                    <a:srgbClr val="000000">
                      <a:alpha val="65000"/>
                    </a:srgbClr>
                  </a:outerShdw>
                </a:effectLst>
              </a:rPr>
              <a:t>Tec</a:t>
            </a:r>
            <a:r>
              <a:rPr lang="es-ES" sz="2000" b="1" cap="none" spc="50" dirty="0" smtClean="0">
                <a:ln w="11430"/>
                <a:effectLst>
                  <a:outerShdw blurRad="76200" dist="50800" dir="5400000" algn="tl" rotWithShape="0">
                    <a:srgbClr val="000000">
                      <a:alpha val="65000"/>
                    </a:srgbClr>
                  </a:outerShdw>
                </a:effectLst>
              </a:rPr>
              <a:t>. Nery Ojeda (Ing. de Vuelo)</a:t>
            </a:r>
          </a:p>
          <a:p>
            <a:pPr algn="ctr"/>
            <a:r>
              <a:rPr lang="es-ES" sz="2000" b="1" cap="none" spc="50" dirty="0" smtClean="0">
                <a:ln w="11430"/>
                <a:solidFill>
                  <a:srgbClr val="FF0000"/>
                </a:solidFill>
                <a:effectLst>
                  <a:outerShdw blurRad="76200" dist="50800" dir="5400000" algn="tl" rotWithShape="0">
                    <a:srgbClr val="000000">
                      <a:alpha val="65000"/>
                    </a:srgbClr>
                  </a:outerShdw>
                </a:effectLst>
              </a:rPr>
              <a:t>FALLECIDOS (11 Pasajeros): </a:t>
            </a:r>
            <a:r>
              <a:rPr lang="es-ES" sz="2000" b="1" cap="none" spc="50" dirty="0" smtClean="0">
                <a:ln w="11430"/>
                <a:effectLst>
                  <a:outerShdw blurRad="76200" dist="50800" dir="5400000" algn="tl" rotWithShape="0">
                    <a:srgbClr val="000000">
                      <a:alpha val="65000"/>
                    </a:srgbClr>
                  </a:outerShdw>
                </a:effectLst>
              </a:rPr>
              <a:t>Ing. Miguel Ángel Peña </a:t>
            </a:r>
            <a:r>
              <a:rPr lang="es-ES" sz="2000" b="1" cap="none" spc="50" dirty="0" err="1" smtClean="0">
                <a:ln w="11430"/>
                <a:effectLst>
                  <a:outerShdw blurRad="76200" dist="50800" dir="5400000" algn="tl" rotWithShape="0">
                    <a:srgbClr val="000000">
                      <a:alpha val="65000"/>
                    </a:srgbClr>
                  </a:outerShdw>
                </a:effectLst>
              </a:rPr>
              <a:t>Dajer</a:t>
            </a:r>
            <a:r>
              <a:rPr lang="es-ES" sz="2000" b="1" cap="none" spc="50" dirty="0" smtClean="0">
                <a:ln w="11430"/>
                <a:effectLst>
                  <a:outerShdw blurRad="76200" dist="50800" dir="5400000" algn="tl" rotWithShape="0">
                    <a:srgbClr val="000000">
                      <a:alpha val="65000"/>
                    </a:srgbClr>
                  </a:outerShdw>
                </a:effectLst>
              </a:rPr>
              <a:t>, </a:t>
            </a:r>
            <a:r>
              <a:rPr lang="es-ES" sz="2000" b="1" cap="none" spc="50" dirty="0" err="1" smtClean="0">
                <a:ln w="11430"/>
                <a:effectLst>
                  <a:outerShdw blurRad="76200" dist="50800" dir="5400000" algn="tl" rotWithShape="0">
                    <a:srgbClr val="000000">
                      <a:alpha val="65000"/>
                    </a:srgbClr>
                  </a:outerShdw>
                </a:effectLst>
              </a:rPr>
              <a:t>Sra.Yemile</a:t>
            </a:r>
            <a:r>
              <a:rPr lang="es-ES" sz="2000" b="1" cap="none" spc="50" dirty="0" smtClean="0">
                <a:ln w="11430"/>
                <a:effectLst>
                  <a:outerShdw blurRad="76200" dist="50800" dir="5400000" algn="tl" rotWithShape="0">
                    <a:srgbClr val="000000">
                      <a:alpha val="65000"/>
                    </a:srgbClr>
                  </a:outerShdw>
                </a:effectLst>
              </a:rPr>
              <a:t> </a:t>
            </a:r>
            <a:r>
              <a:rPr lang="es-ES" sz="2000" b="1" cap="none" spc="50" dirty="0" err="1" smtClean="0">
                <a:ln w="11430"/>
                <a:effectLst>
                  <a:outerShdw blurRad="76200" dist="50800" dir="5400000" algn="tl" rotWithShape="0">
                    <a:srgbClr val="000000">
                      <a:alpha val="65000"/>
                    </a:srgbClr>
                  </a:outerShdw>
                </a:effectLst>
              </a:rPr>
              <a:t>Dajer</a:t>
            </a:r>
            <a:r>
              <a:rPr lang="es-ES" sz="2000" b="1" cap="none" spc="50" dirty="0" smtClean="0">
                <a:ln w="11430"/>
                <a:effectLst>
                  <a:outerShdw blurRad="76200" dist="50800" dir="5400000" algn="tl" rotWithShape="0">
                    <a:srgbClr val="000000">
                      <a:alpha val="65000"/>
                    </a:srgbClr>
                  </a:outerShdw>
                </a:effectLst>
              </a:rPr>
              <a:t> </a:t>
            </a:r>
            <a:r>
              <a:rPr lang="es-ES" sz="2000" b="1" cap="none" spc="50" dirty="0" err="1" smtClean="0">
                <a:ln w="11430"/>
                <a:effectLst>
                  <a:outerShdw blurRad="76200" dist="50800" dir="5400000" algn="tl" rotWithShape="0">
                    <a:srgbClr val="000000">
                      <a:alpha val="65000"/>
                    </a:srgbClr>
                  </a:outerShdw>
                </a:effectLst>
              </a:rPr>
              <a:t>vda.</a:t>
            </a:r>
            <a:r>
              <a:rPr lang="es-ES" sz="2000" b="1" cap="none" spc="50" dirty="0" smtClean="0">
                <a:ln w="11430"/>
                <a:effectLst>
                  <a:outerShdw blurRad="76200" dist="50800" dir="5400000" algn="tl" rotWithShape="0">
                    <a:srgbClr val="000000">
                      <a:alpha val="65000"/>
                    </a:srgbClr>
                  </a:outerShdw>
                </a:effectLst>
              </a:rPr>
              <a:t> de Peña, Ing. Carlos Ibarra O., Ing. Said Barrero, Sr. Roberto </a:t>
            </a:r>
            <a:r>
              <a:rPr lang="es-ES" sz="2000" b="1" cap="none" spc="50" dirty="0" err="1" smtClean="0">
                <a:ln w="11430"/>
                <a:effectLst>
                  <a:outerShdw blurRad="76200" dist="50800" dir="5400000" algn="tl" rotWithShape="0">
                    <a:srgbClr val="000000">
                      <a:alpha val="65000"/>
                    </a:srgbClr>
                  </a:outerShdw>
                </a:effectLst>
              </a:rPr>
              <a:t>Soruco</a:t>
            </a:r>
            <a:r>
              <a:rPr lang="es-ES" sz="2000" b="1" cap="none" spc="50" dirty="0" smtClean="0">
                <a:ln w="11430"/>
                <a:effectLst>
                  <a:outerShdw blurRad="76200" dist="50800" dir="5400000" algn="tl" rotWithShape="0">
                    <a:srgbClr val="000000">
                      <a:alpha val="65000"/>
                    </a:srgbClr>
                  </a:outerShdw>
                </a:effectLst>
              </a:rPr>
              <a:t>, Sr. Enrique Monje, Sr. Paulino Limón, Sr. José Rodríguez, Sr. Julio Gambarte, Sra. Urbana Colorado </a:t>
            </a:r>
            <a:r>
              <a:rPr lang="es-ES" sz="2000" b="1" cap="none" spc="50" dirty="0" err="1" smtClean="0">
                <a:ln w="11430"/>
                <a:effectLst>
                  <a:outerShdw blurRad="76200" dist="50800" dir="5400000" algn="tl" rotWithShape="0">
                    <a:srgbClr val="000000">
                      <a:alpha val="65000"/>
                    </a:srgbClr>
                  </a:outerShdw>
                </a:effectLst>
              </a:rPr>
              <a:t>vda.</a:t>
            </a:r>
            <a:r>
              <a:rPr lang="es-ES" sz="2000" b="1" cap="none" spc="50" dirty="0" smtClean="0">
                <a:ln w="11430"/>
                <a:effectLst>
                  <a:outerShdw blurRad="76200" dist="50800" dir="5400000" algn="tl" rotWithShape="0">
                    <a:srgbClr val="000000">
                      <a:alpha val="65000"/>
                    </a:srgbClr>
                  </a:outerShdw>
                </a:effectLst>
              </a:rPr>
              <a:t> de Oropeza, Sra. Irene P. de </a:t>
            </a:r>
            <a:r>
              <a:rPr lang="es-ES" sz="2000" b="1" cap="none" spc="50" dirty="0" err="1" smtClean="0">
                <a:ln w="11430"/>
                <a:effectLst>
                  <a:outerShdw blurRad="76200" dist="50800" dir="5400000" algn="tl" rotWithShape="0">
                    <a:srgbClr val="000000">
                      <a:alpha val="65000"/>
                    </a:srgbClr>
                  </a:outerShdw>
                </a:effectLst>
              </a:rPr>
              <a:t>Alpire</a:t>
            </a:r>
            <a:r>
              <a:rPr lang="es-ES" sz="2000" b="1" cap="none" spc="50" dirty="0" smtClean="0">
                <a:ln w="11430"/>
                <a:effectLst>
                  <a:outerShdw blurRad="76200" dist="50800" dir="5400000" algn="tl" rotWithShape="0">
                    <a:srgbClr val="000000">
                      <a:alpha val="65000"/>
                    </a:srgbClr>
                  </a:outerShdw>
                </a:effectLst>
              </a:rPr>
              <a:t>.</a:t>
            </a:r>
          </a:p>
          <a:p>
            <a:pPr algn="ctr"/>
            <a:r>
              <a:rPr lang="es-ES" sz="2000" b="1" cap="none" spc="50" dirty="0" smtClean="0">
                <a:ln w="11430"/>
                <a:solidFill>
                  <a:srgbClr val="FF0000"/>
                </a:solidFill>
                <a:effectLst>
                  <a:outerShdw blurRad="76200" dist="50800" dir="5400000" algn="tl" rotWithShape="0">
                    <a:srgbClr val="000000">
                      <a:alpha val="65000"/>
                    </a:srgbClr>
                  </a:outerShdw>
                </a:effectLst>
              </a:rPr>
              <a:t>SOBREVIVIENTES (2):</a:t>
            </a:r>
            <a:r>
              <a:rPr lang="es-ES" sz="2000" b="1" cap="none" spc="50" dirty="0" smtClean="0">
                <a:ln w="11430"/>
                <a:effectLst>
                  <a:outerShdw blurRad="76200" dist="50800" dir="5400000" algn="tl" rotWithShape="0">
                    <a:srgbClr val="000000">
                      <a:alpha val="65000"/>
                    </a:srgbClr>
                  </a:outerShdw>
                </a:effectLst>
              </a:rPr>
              <a:t>  Sr. </a:t>
            </a:r>
            <a:r>
              <a:rPr lang="es-ES" sz="2000" b="1" u="sng" cap="none" spc="50" dirty="0" smtClean="0">
                <a:ln w="11430"/>
                <a:solidFill>
                  <a:srgbClr val="FF0000"/>
                </a:solidFill>
                <a:effectLst>
                  <a:outerShdw blurRad="76200" dist="50800" dir="5400000" algn="tl" rotWithShape="0">
                    <a:srgbClr val="000000">
                      <a:alpha val="65000"/>
                    </a:srgbClr>
                  </a:outerShdw>
                </a:effectLst>
              </a:rPr>
              <a:t>CESAR</a:t>
            </a:r>
            <a:r>
              <a:rPr lang="es-ES" sz="2000" b="1" cap="none" spc="50" dirty="0" smtClean="0">
                <a:ln w="11430"/>
                <a:effectLst>
                  <a:outerShdw blurRad="76200" dist="50800" dir="5400000" algn="tl" rotWithShape="0">
                    <a:srgbClr val="000000">
                      <a:alpha val="65000"/>
                    </a:srgbClr>
                  </a:outerShdw>
                </a:effectLst>
              </a:rPr>
              <a:t> Díaz y Sr. </a:t>
            </a:r>
            <a:r>
              <a:rPr lang="es-ES" sz="2000" b="1" u="sng" cap="none" spc="50" dirty="0" smtClean="0">
                <a:ln w="11430"/>
                <a:solidFill>
                  <a:srgbClr val="FF0000"/>
                </a:solidFill>
                <a:effectLst>
                  <a:outerShdw blurRad="76200" dist="50800" dir="5400000" algn="tl" rotWithShape="0">
                    <a:srgbClr val="000000">
                      <a:alpha val="65000"/>
                    </a:srgbClr>
                  </a:outerShdw>
                </a:effectLst>
              </a:rPr>
              <a:t>CESAR</a:t>
            </a:r>
            <a:r>
              <a:rPr lang="es-ES" sz="2000" b="1" cap="none" spc="50" dirty="0" smtClean="0">
                <a:ln w="11430"/>
                <a:effectLst>
                  <a:outerShdw blurRad="76200" dist="50800" dir="5400000" algn="tl" rotWithShape="0">
                    <a:srgbClr val="000000">
                      <a:alpha val="65000"/>
                    </a:srgbClr>
                  </a:outerShdw>
                </a:effectLst>
              </a:rPr>
              <a:t> Oropeza Colorado</a:t>
            </a:r>
          </a:p>
          <a:p>
            <a:pPr algn="ctr"/>
            <a:r>
              <a:rPr lang="es-ES" sz="2000" b="1" cap="none" spc="50" dirty="0" smtClean="0">
                <a:ln w="11430"/>
                <a:effectLst>
                  <a:outerShdw blurRad="76200" dist="50800" dir="5400000" algn="tl" rotWithShape="0">
                    <a:srgbClr val="000000">
                      <a:alpha val="65000"/>
                    </a:srgbClr>
                  </a:outerShdw>
                </a:effectLst>
              </a:rPr>
              <a:t> LOS DOS:  CESAR  y «APODADOS»  LOCO </a:t>
            </a:r>
            <a:br>
              <a:rPr lang="es-ES" sz="2000" b="1" cap="none" spc="50" dirty="0" smtClean="0">
                <a:ln w="11430"/>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endParaRPr lang="es-ES" sz="4800" b="1" cap="none" spc="50" dirty="0">
              <a:ln w="11430"/>
              <a:effectLst>
                <a:outerShdw blurRad="76200" dist="50800" dir="5400000" algn="tl" rotWithShape="0">
                  <a:srgbClr val="000000">
                    <a:alpha val="65000"/>
                  </a:srgbClr>
                </a:outerShdw>
              </a:effectLst>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736" y="4609667"/>
            <a:ext cx="4472163" cy="2127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49938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49953" y="119566"/>
            <a:ext cx="8712967" cy="578967"/>
          </a:xfrm>
        </p:spPr>
        <p:txBody>
          <a:body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6000" b="1" cap="none" spc="50" dirty="0" smtClean="0">
                <a:ln w="11430"/>
                <a:effectLst>
                  <a:outerShdw blurRad="76200" dist="50800" dir="5400000" algn="tl" rotWithShape="0">
                    <a:srgbClr val="000000">
                      <a:alpha val="65000"/>
                    </a:srgbClr>
                  </a:outerShdw>
                </a:effectLst>
              </a:rPr>
              <a:t>1990 </a:t>
            </a: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2000" b="1" cap="none" spc="50" dirty="0" smtClean="0">
                <a:ln w="11430"/>
                <a:effectLst>
                  <a:outerShdw blurRad="76200" dist="50800" dir="5400000" algn="tl" rotWithShape="0">
                    <a:srgbClr val="000000">
                      <a:alpha val="65000"/>
                    </a:srgbClr>
                  </a:outerShdw>
                </a:effectLst>
              </a:rPr>
              <a:t/>
            </a:r>
            <a:br>
              <a:rPr lang="es-ES" sz="2000" b="1" cap="none" spc="50" dirty="0" smtClean="0">
                <a:ln w="11430"/>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endParaRPr lang="es-ES" sz="48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467543" y="125651"/>
            <a:ext cx="1196597" cy="532508"/>
          </a:xfrm>
          <a:prstGeom prst="rect">
            <a:avLst/>
          </a:prstGeom>
          <a:noFill/>
          <a:ln w="9525">
            <a:noFill/>
            <a:miter lim="800000"/>
            <a:headEnd/>
            <a:tailEnd/>
          </a:ln>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328" y="119567"/>
            <a:ext cx="1224796" cy="578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 Título"/>
          <p:cNvSpPr txBox="1">
            <a:spLocks/>
          </p:cNvSpPr>
          <p:nvPr/>
        </p:nvSpPr>
        <p:spPr>
          <a:xfrm>
            <a:off x="179512" y="836712"/>
            <a:ext cx="8712967" cy="1482698"/>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endParaRPr lang="es-ES" sz="6000" b="1" cap="none" spc="50" dirty="0">
              <a:ln w="11430"/>
              <a:solidFill>
                <a:srgbClr val="FF0000"/>
              </a:solidFill>
              <a:effectLst>
                <a:outerShdw blurRad="76200" dist="50800" dir="5400000" algn="tl" rotWithShape="0">
                  <a:srgbClr val="000000">
                    <a:alpha val="65000"/>
                  </a:srgbClr>
                </a:outerShdw>
              </a:effectLst>
            </a:endParaRPr>
          </a:p>
          <a:p>
            <a:pPr algn="ctr"/>
            <a:endParaRPr lang="es-ES" sz="6000" b="1" cap="none" spc="50" dirty="0">
              <a:ln w="11430"/>
              <a:solidFill>
                <a:srgbClr val="FF0000"/>
              </a:solidFill>
              <a:effectLst>
                <a:outerShdw blurRad="76200" dist="50800" dir="5400000" algn="tl" rotWithShape="0">
                  <a:srgbClr val="000000">
                    <a:alpha val="65000"/>
                  </a:srgbClr>
                </a:outerShdw>
              </a:effectLst>
            </a:endParaRPr>
          </a:p>
          <a:p>
            <a:pPr algn="ctr"/>
            <a:endParaRPr lang="es-ES" sz="2000" b="1" cap="none" spc="50" dirty="0">
              <a:ln w="11430"/>
              <a:effectLst>
                <a:outerShdw blurRad="76200" dist="50800" dir="5400000" algn="tl" rotWithShape="0">
                  <a:srgbClr val="000000">
                    <a:alpha val="65000"/>
                  </a:srgbClr>
                </a:outerShdw>
              </a:effectLst>
            </a:endParaRPr>
          </a:p>
          <a:p>
            <a:pPr algn="ctr"/>
            <a:r>
              <a:rPr lang="es-ES" sz="2000" b="1" cap="none" spc="50" dirty="0" smtClean="0">
                <a:ln w="11430"/>
                <a:effectLst>
                  <a:outerShdw blurRad="76200" dist="50800" dir="5400000" algn="tl" rotWithShape="0">
                    <a:srgbClr val="000000">
                      <a:alpha val="65000"/>
                    </a:srgbClr>
                  </a:outerShdw>
                </a:effectLst>
              </a:rPr>
              <a:t> </a:t>
            </a:r>
          </a:p>
          <a:p>
            <a:pPr marL="457200" indent="-457200" algn="ctr">
              <a:buAutoNum type="arabicPlain" startAt="1990"/>
            </a:pPr>
            <a:endParaRPr lang="es-ES" sz="2000" b="1" cap="none" spc="50" dirty="0">
              <a:ln w="11430"/>
              <a:effectLst>
                <a:outerShdw blurRad="76200" dist="50800" dir="5400000" algn="tl" rotWithShape="0">
                  <a:srgbClr val="000000">
                    <a:alpha val="65000"/>
                  </a:srgbClr>
                </a:outerShdw>
              </a:effectLst>
            </a:endParaRPr>
          </a:p>
          <a:p>
            <a:pPr marL="457200" indent="-457200" algn="ctr">
              <a:buAutoNum type="arabicPlain" startAt="1990"/>
            </a:pPr>
            <a:r>
              <a:rPr lang="es-ES" sz="2000" b="1" cap="none" spc="50" dirty="0" smtClean="0">
                <a:ln w="11430"/>
                <a:effectLst>
                  <a:outerShdw blurRad="76200" dist="50800" dir="5400000" algn="tl" rotWithShape="0">
                    <a:srgbClr val="000000">
                      <a:alpha val="65000"/>
                    </a:srgbClr>
                  </a:outerShdw>
                </a:effectLst>
              </a:rPr>
              <a:t>  </a:t>
            </a:r>
            <a:r>
              <a:rPr lang="es-ES" sz="1800" b="1" cap="none" spc="50" dirty="0" smtClean="0">
                <a:ln w="11430"/>
                <a:effectLst>
                  <a:outerShdw blurRad="76200" dist="50800" dir="5400000" algn="tl" rotWithShape="0">
                    <a:srgbClr val="000000">
                      <a:alpha val="65000"/>
                    </a:srgbClr>
                  </a:outerShdw>
                </a:effectLst>
              </a:rPr>
              <a:t>CENTRO DE INFORMACION ESTUDIANTIL (COOPETROL)</a:t>
            </a:r>
          </a:p>
          <a:p>
            <a:pPr algn="ctr"/>
            <a:r>
              <a:rPr lang="es-ES" sz="1800" b="1" cap="none" spc="50" dirty="0" smtClean="0">
                <a:ln w="11430"/>
                <a:solidFill>
                  <a:srgbClr val="FF0000"/>
                </a:solidFill>
                <a:effectLst>
                  <a:outerShdw blurRad="76200" dist="50800" dir="5400000" algn="tl" rotWithShape="0">
                    <a:srgbClr val="000000">
                      <a:alpha val="65000"/>
                    </a:srgbClr>
                  </a:outerShdw>
                </a:effectLst>
              </a:rPr>
              <a:t>Proyecto creado (1988) por JAVIER DE LLANO LOPEZ para LOS ALUMNOS</a:t>
            </a:r>
          </a:p>
          <a:p>
            <a:pPr algn="ctr"/>
            <a:r>
              <a:rPr lang="es-ES" sz="1800" b="1" cap="none" spc="50" dirty="0" smtClean="0">
                <a:ln w="11430"/>
                <a:effectLst>
                  <a:outerShdw blurRad="76200" dist="50800" dir="5400000" algn="tl" rotWithShape="0">
                    <a:srgbClr val="000000">
                      <a:alpha val="65000"/>
                    </a:srgbClr>
                  </a:outerShdw>
                </a:effectLst>
              </a:rPr>
              <a:t>Atendiendo GRATIS a Estudiantes de todo el Sud-Este de Bolivia</a:t>
            </a:r>
          </a:p>
          <a:p>
            <a:pPr algn="ctr"/>
            <a:r>
              <a:rPr lang="es-ES" sz="1800" b="1" cap="none" spc="50" dirty="0" smtClean="0">
                <a:ln w="11430"/>
                <a:effectLst>
                  <a:outerShdw blurRad="76200" dist="50800" dir="5400000" algn="tl" rotWithShape="0">
                    <a:srgbClr val="000000">
                      <a:alpha val="65000"/>
                    </a:srgbClr>
                  </a:outerShdw>
                </a:effectLst>
              </a:rPr>
              <a:t>CARTA DE FELICITACION DE LA PRESIDENCIA DE LA REPUBLICA</a:t>
            </a:r>
          </a:p>
          <a:p>
            <a:pPr algn="ctr"/>
            <a:r>
              <a:rPr lang="es-ES" sz="1800" b="1" cap="none" spc="50" dirty="0" smtClean="0">
                <a:ln w="11430"/>
                <a:solidFill>
                  <a:srgbClr val="FF0000"/>
                </a:solidFill>
                <a:effectLst>
                  <a:outerShdw blurRad="76200" dist="50800" dir="5400000" algn="tl" rotWithShape="0">
                    <a:srgbClr val="000000">
                      <a:alpha val="65000"/>
                    </a:srgbClr>
                  </a:outerShdw>
                </a:effectLst>
              </a:rPr>
              <a:t>DONDE   ME  DECLARAN: «PIONERO NACIONAL»</a:t>
            </a:r>
          </a:p>
          <a:p>
            <a:pPr algn="ctr"/>
            <a:r>
              <a:rPr lang="es-ES" sz="2000" b="1" cap="none" spc="50" dirty="0" smtClean="0">
                <a:ln w="11430"/>
                <a:effectLst>
                  <a:outerShdw blurRad="76200" dist="50800" dir="5400000" algn="tl" rotWithShape="0">
                    <a:srgbClr val="000000">
                      <a:alpha val="65000"/>
                    </a:srgbClr>
                  </a:outerShdw>
                </a:effectLst>
              </a:rPr>
              <a:t/>
            </a:r>
            <a:br>
              <a:rPr lang="es-ES" sz="2000" b="1" cap="none" spc="50" dirty="0" smtClean="0">
                <a:ln w="11430"/>
                <a:effectLst>
                  <a:outerShdw blurRad="76200" dist="50800" dir="5400000" algn="tl" rotWithShape="0">
                    <a:srgbClr val="000000">
                      <a:alpha val="65000"/>
                    </a:srgbClr>
                  </a:outerShdw>
                </a:effectLst>
              </a:rPr>
            </a:br>
            <a:r>
              <a:rPr lang="es-ES" sz="2000" b="1" cap="none" spc="50" dirty="0" smtClean="0">
                <a:ln w="11430"/>
                <a:effectLst>
                  <a:outerShdw blurRad="76200" dist="50800" dir="5400000" algn="tl" rotWithShape="0">
                    <a:srgbClr val="000000">
                      <a:alpha val="65000"/>
                    </a:srgbClr>
                  </a:outerShdw>
                </a:effectLst>
              </a:rPr>
              <a:t/>
            </a:r>
            <a:br>
              <a:rPr lang="es-ES" sz="2000" b="1" cap="none" spc="50" dirty="0" smtClean="0">
                <a:ln w="11430"/>
                <a:effectLst>
                  <a:outerShdw blurRad="76200" dist="50800" dir="5400000" algn="tl" rotWithShape="0">
                    <a:srgbClr val="000000">
                      <a:alpha val="65000"/>
                    </a:srgbClr>
                  </a:outerShdw>
                </a:effectLst>
              </a:rPr>
            </a:br>
            <a:r>
              <a:rPr lang="es-ES" sz="4000" b="1" cap="none" spc="50" dirty="0" smtClean="0">
                <a:ln w="11430"/>
                <a:effectLst>
                  <a:outerShdw blurRad="76200" dist="50800" dir="5400000" algn="tl" rotWithShape="0">
                    <a:srgbClr val="000000">
                      <a:alpha val="65000"/>
                    </a:srgbClr>
                  </a:outerShdw>
                </a:effectLst>
              </a:rPr>
              <a:t/>
            </a:r>
            <a:br>
              <a:rPr lang="es-ES" sz="4000" b="1" cap="none" spc="50" dirty="0" smtClean="0">
                <a:ln w="11430"/>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endParaRPr lang="es-ES" sz="4800" b="1" cap="none" spc="50" dirty="0">
              <a:ln w="11430"/>
              <a:effectLst>
                <a:outerShdw blurRad="76200" dist="50800" dir="5400000" algn="tl" rotWithShape="0">
                  <a:srgbClr val="000000">
                    <a:alpha val="65000"/>
                  </a:srgbClr>
                </a:outerShdw>
              </a:effectLst>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2319410"/>
            <a:ext cx="3522794" cy="4373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descr="C:\Users\SONY\Desktop\A CAMIRI (Junio-2019)\03 Carta de la Presidencia de la Republic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2335882"/>
            <a:ext cx="3370395" cy="4392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6166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119566"/>
            <a:ext cx="8712968" cy="789154"/>
          </a:xfrm>
        </p:spPr>
        <p:txBody>
          <a:body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6000" b="1" cap="none" spc="50" dirty="0" smtClean="0">
                <a:ln w="11430"/>
                <a:effectLst>
                  <a:outerShdw blurRad="76200" dist="50800" dir="5400000" algn="tl" rotWithShape="0">
                    <a:srgbClr val="000000">
                      <a:alpha val="65000"/>
                    </a:srgbClr>
                  </a:outerShdw>
                </a:effectLst>
              </a:rPr>
              <a:t>1991</a:t>
            </a: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2000" b="1" cap="none" spc="50" dirty="0" smtClean="0">
                <a:ln w="11430"/>
                <a:effectLst>
                  <a:outerShdw blurRad="76200" dist="50800" dir="5400000" algn="tl" rotWithShape="0">
                    <a:srgbClr val="000000">
                      <a:alpha val="65000"/>
                    </a:srgbClr>
                  </a:outerShdw>
                </a:effectLst>
              </a:rPr>
              <a:t/>
            </a:r>
            <a:br>
              <a:rPr lang="es-ES" sz="2000" b="1" cap="none" spc="50" dirty="0" smtClean="0">
                <a:ln w="11430"/>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endParaRPr lang="es-ES" sz="48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323528" y="119565"/>
            <a:ext cx="1481824" cy="501123"/>
          </a:xfrm>
          <a:prstGeom prst="rect">
            <a:avLst/>
          </a:prstGeom>
          <a:noFill/>
          <a:ln w="9525">
            <a:noFill/>
            <a:miter lim="800000"/>
            <a:headEnd/>
            <a:tailEnd/>
          </a:ln>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304" y="119567"/>
            <a:ext cx="1512828" cy="528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 Título"/>
          <p:cNvSpPr txBox="1">
            <a:spLocks/>
          </p:cNvSpPr>
          <p:nvPr/>
        </p:nvSpPr>
        <p:spPr>
          <a:xfrm>
            <a:off x="323528" y="908720"/>
            <a:ext cx="8712967" cy="1008112"/>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endParaRPr lang="es-ES" sz="6000" b="1" cap="none" spc="50" dirty="0">
              <a:ln w="11430"/>
              <a:solidFill>
                <a:srgbClr val="FF0000"/>
              </a:solidFill>
              <a:effectLst>
                <a:outerShdw blurRad="76200" dist="50800" dir="5400000" algn="tl" rotWithShape="0">
                  <a:srgbClr val="000000">
                    <a:alpha val="65000"/>
                  </a:srgbClr>
                </a:outerShdw>
              </a:effectLst>
            </a:endParaRPr>
          </a:p>
          <a:p>
            <a:pPr algn="ctr"/>
            <a:endParaRPr lang="es-ES" sz="2000" b="1" cap="none" spc="50" dirty="0" smtClean="0">
              <a:ln w="11430"/>
              <a:effectLst>
                <a:outerShdw blurRad="76200" dist="50800" dir="5400000" algn="tl" rotWithShape="0">
                  <a:srgbClr val="000000">
                    <a:alpha val="65000"/>
                  </a:srgbClr>
                </a:outerShdw>
              </a:effectLst>
            </a:endParaRPr>
          </a:p>
          <a:p>
            <a:pPr algn="ctr"/>
            <a:endParaRPr lang="es-ES" sz="2000" b="1" cap="none" spc="50" dirty="0" smtClean="0">
              <a:ln w="11430"/>
              <a:effectLst>
                <a:outerShdw blurRad="76200" dist="50800" dir="5400000" algn="tl" rotWithShape="0">
                  <a:srgbClr val="000000">
                    <a:alpha val="65000"/>
                  </a:srgbClr>
                </a:outerShdw>
              </a:effectLst>
            </a:endParaRPr>
          </a:p>
          <a:p>
            <a:pPr algn="ctr"/>
            <a:endParaRPr lang="es-ES" sz="2000" b="1" cap="none" spc="50" dirty="0">
              <a:ln w="11430"/>
              <a:effectLst>
                <a:outerShdw blurRad="76200" dist="50800" dir="5400000" algn="tl" rotWithShape="0">
                  <a:srgbClr val="000000">
                    <a:alpha val="65000"/>
                  </a:srgbClr>
                </a:outerShdw>
              </a:effectLst>
            </a:endParaRPr>
          </a:p>
          <a:p>
            <a:pPr algn="ctr"/>
            <a:endParaRPr lang="es-ES" sz="2000" b="1" cap="none" spc="50" dirty="0" smtClean="0">
              <a:ln w="11430"/>
              <a:effectLst>
                <a:outerShdw blurRad="76200" dist="50800" dir="5400000" algn="tl" rotWithShape="0">
                  <a:srgbClr val="000000">
                    <a:alpha val="65000"/>
                  </a:srgbClr>
                </a:outerShdw>
              </a:effectLst>
            </a:endParaRPr>
          </a:p>
          <a:p>
            <a:pPr algn="ctr"/>
            <a:r>
              <a:rPr lang="es-ES" sz="2000" b="1" cap="none" spc="50" dirty="0" smtClean="0">
                <a:ln w="11430"/>
                <a:effectLst>
                  <a:outerShdw blurRad="76200" dist="50800" dir="5400000" algn="tl" rotWithShape="0">
                    <a:srgbClr val="000000">
                      <a:alpha val="65000"/>
                    </a:srgbClr>
                  </a:outerShdw>
                </a:effectLst>
              </a:rPr>
              <a:t>DESCUBRIMIENTO DEL METODO ALFA (MATEMATICAS) – </a:t>
            </a:r>
            <a:r>
              <a:rPr lang="es-ES" sz="2000" b="1" cap="none" spc="50" dirty="0" smtClean="0">
                <a:ln w="11430"/>
                <a:solidFill>
                  <a:srgbClr val="FF0000"/>
                </a:solidFill>
                <a:effectLst>
                  <a:outerShdw blurRad="76200" dist="50800" dir="5400000" algn="tl" rotWithShape="0">
                    <a:srgbClr val="000000">
                      <a:alpha val="65000"/>
                    </a:srgbClr>
                  </a:outerShdw>
                </a:effectLst>
              </a:rPr>
              <a:t>MUNDIAL</a:t>
            </a:r>
            <a:r>
              <a:rPr lang="es-ES" sz="2000" b="1" cap="none" spc="50" dirty="0" smtClean="0">
                <a:ln w="11430"/>
                <a:effectLst>
                  <a:outerShdw blurRad="76200" dist="50800" dir="5400000" algn="tl" rotWithShape="0">
                    <a:srgbClr val="000000">
                      <a:alpha val="65000"/>
                    </a:srgbClr>
                  </a:outerShdw>
                </a:effectLst>
              </a:rPr>
              <a:t>-</a:t>
            </a:r>
          </a:p>
          <a:p>
            <a:pPr algn="ctr"/>
            <a:r>
              <a:rPr lang="es-ES" sz="2000" b="1" cap="none" spc="50" dirty="0" smtClean="0">
                <a:ln w="11430"/>
                <a:effectLst>
                  <a:outerShdw blurRad="76200" dist="50800" dir="5400000" algn="tl" rotWithShape="0">
                    <a:srgbClr val="000000">
                      <a:alpha val="65000"/>
                    </a:srgbClr>
                  </a:outerShdw>
                </a:effectLst>
              </a:rPr>
              <a:t>AUTOR:  </a:t>
            </a:r>
            <a:r>
              <a:rPr lang="es-ES" sz="2000" b="1" cap="none" spc="50" dirty="0" smtClean="0">
                <a:ln w="11430"/>
                <a:solidFill>
                  <a:srgbClr val="FF0000"/>
                </a:solidFill>
                <a:effectLst>
                  <a:outerShdw blurRad="76200" dist="50800" dir="5400000" algn="tl" rotWithShape="0">
                    <a:srgbClr val="000000">
                      <a:alpha val="65000"/>
                    </a:srgbClr>
                  </a:outerShdw>
                </a:effectLst>
              </a:rPr>
              <a:t>Javier De Llano López  </a:t>
            </a:r>
            <a:r>
              <a:rPr lang="es-ES" sz="2000" b="1" cap="none" spc="50" dirty="0" smtClean="0">
                <a:ln w="11430"/>
                <a:effectLst>
                  <a:outerShdw blurRad="76200" dist="50800" dir="5400000" algn="tl" rotWithShape="0">
                    <a:srgbClr val="000000">
                      <a:alpha val="65000"/>
                    </a:srgbClr>
                  </a:outerShdw>
                </a:effectLst>
              </a:rPr>
              <a:t>(CAMIREÑO)</a:t>
            </a:r>
          </a:p>
          <a:p>
            <a:pPr algn="ctr"/>
            <a:r>
              <a:rPr lang="es-ES" sz="2000" b="1" cap="none" spc="50" dirty="0" smtClean="0">
                <a:ln w="11430"/>
                <a:effectLst>
                  <a:outerShdw blurRad="76200" dist="50800" dir="5400000" algn="tl" rotWithShape="0">
                    <a:srgbClr val="000000">
                      <a:alpha val="65000"/>
                    </a:srgbClr>
                  </a:outerShdw>
                </a:effectLst>
              </a:rPr>
              <a:t>Trabajo elaborado sobre la base del Libro </a:t>
            </a:r>
            <a:r>
              <a:rPr lang="es-ES" sz="2000" b="1" cap="none" spc="50" dirty="0" smtClean="0">
                <a:ln w="11430"/>
                <a:solidFill>
                  <a:srgbClr val="FF0000"/>
                </a:solidFill>
                <a:effectLst>
                  <a:outerShdw blurRad="76200" dist="50800" dir="5400000" algn="tl" rotWithShape="0">
                    <a:srgbClr val="000000">
                      <a:alpha val="65000"/>
                    </a:srgbClr>
                  </a:outerShdw>
                </a:effectLst>
              </a:rPr>
              <a:t>BALDOR y la Serie SCHAUM</a:t>
            </a:r>
          </a:p>
          <a:p>
            <a:pPr algn="ctr"/>
            <a:r>
              <a:rPr lang="es-ES" sz="4000" b="1" cap="none" spc="50" dirty="0" smtClean="0">
                <a:ln w="11430"/>
                <a:effectLst>
                  <a:outerShdw blurRad="76200" dist="50800" dir="5400000" algn="tl" rotWithShape="0">
                    <a:srgbClr val="000000">
                      <a:alpha val="65000"/>
                    </a:srgbClr>
                  </a:outerShdw>
                </a:effectLst>
              </a:rPr>
              <a:t/>
            </a:r>
            <a:br>
              <a:rPr lang="es-ES" sz="4000" b="1" cap="none" spc="50" dirty="0" smtClean="0">
                <a:ln w="11430"/>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endParaRPr lang="es-ES" sz="4800" b="1" cap="none" spc="50" dirty="0">
              <a:ln w="11430"/>
              <a:effectLst>
                <a:outerShdw blurRad="76200" dist="50800" dir="5400000" algn="tl" rotWithShape="0">
                  <a:srgbClr val="000000">
                    <a:alpha val="65000"/>
                  </a:srgbClr>
                </a:outerShdw>
              </a:effectLst>
            </a:endParaRPr>
          </a:p>
        </p:txBody>
      </p:sp>
      <p:pic>
        <p:nvPicPr>
          <p:cNvPr id="5123" name="Picture 3" descr="C:\Users\SONY\Desktop\A CAMIRI (Junio-2019)\04 Libro Metodo ALFA (Contra tapa) (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791" y="1916832"/>
            <a:ext cx="3184319" cy="233709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SONY\Desktop\A CAMIRI (Junio-2019)\05 Carta de UAGRM a YPF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0011" y="1916832"/>
            <a:ext cx="3794081" cy="4863787"/>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SONY\Desktop\A CAMIRI (Junio-2019)\04 Certificado UAGR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9930" y="4437161"/>
            <a:ext cx="3187677" cy="2343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9801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119566"/>
            <a:ext cx="8712967" cy="1077186"/>
          </a:xfrm>
        </p:spPr>
        <p:txBody>
          <a:body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6000" b="1" cap="none" spc="50" dirty="0" smtClean="0">
                <a:ln w="11430"/>
                <a:effectLst>
                  <a:outerShdw blurRad="76200" dist="50800" dir="5400000" algn="tl" rotWithShape="0">
                    <a:srgbClr val="000000">
                      <a:alpha val="65000"/>
                    </a:srgbClr>
                  </a:outerShdw>
                </a:effectLst>
              </a:rPr>
              <a:t>1998</a:t>
            </a: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2000" b="1" cap="none" spc="50" dirty="0" smtClean="0">
                <a:ln w="11430"/>
                <a:effectLst>
                  <a:outerShdw blurRad="76200" dist="50800" dir="5400000" algn="tl" rotWithShape="0">
                    <a:srgbClr val="000000">
                      <a:alpha val="65000"/>
                    </a:srgbClr>
                  </a:outerShdw>
                </a:effectLst>
              </a:rPr>
              <a:t/>
            </a:r>
            <a:br>
              <a:rPr lang="es-ES" sz="2000" b="1" cap="none" spc="50" dirty="0" smtClean="0">
                <a:ln w="11430"/>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endParaRPr lang="es-ES" sz="48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323528" y="119566"/>
            <a:ext cx="1836796" cy="1077186"/>
          </a:xfrm>
          <a:prstGeom prst="rect">
            <a:avLst/>
          </a:prstGeom>
          <a:noFill/>
          <a:ln w="9525">
            <a:noFill/>
            <a:miter lim="800000"/>
            <a:headEnd/>
            <a:tailEnd/>
          </a:ln>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9616" y="119566"/>
            <a:ext cx="1559508" cy="1077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 Título"/>
          <p:cNvSpPr txBox="1">
            <a:spLocks/>
          </p:cNvSpPr>
          <p:nvPr/>
        </p:nvSpPr>
        <p:spPr>
          <a:xfrm>
            <a:off x="295989" y="1412776"/>
            <a:ext cx="8712967" cy="5328592"/>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endParaRPr lang="es-ES" sz="6000" b="1" cap="none" spc="50" dirty="0">
              <a:ln w="11430"/>
              <a:solidFill>
                <a:srgbClr val="FF0000"/>
              </a:solidFill>
              <a:effectLst>
                <a:outerShdw blurRad="76200" dist="50800" dir="5400000" algn="tl" rotWithShape="0">
                  <a:srgbClr val="000000">
                    <a:alpha val="65000"/>
                  </a:srgbClr>
                </a:outerShdw>
              </a:effectLst>
            </a:endParaRPr>
          </a:p>
          <a:p>
            <a:pPr algn="ctr"/>
            <a:endParaRPr lang="es-ES" sz="6000" b="1" cap="none" spc="50" dirty="0" smtClean="0">
              <a:ln w="11430"/>
              <a:solidFill>
                <a:srgbClr val="FF0000"/>
              </a:solidFill>
              <a:effectLst>
                <a:outerShdw blurRad="76200" dist="50800" dir="5400000" algn="tl" rotWithShape="0">
                  <a:srgbClr val="000000">
                    <a:alpha val="65000"/>
                  </a:srgbClr>
                </a:outerShdw>
              </a:effectLst>
            </a:endParaRPr>
          </a:p>
          <a:p>
            <a:pPr algn="ctr"/>
            <a:r>
              <a:rPr lang="es-ES" sz="2000" b="1" cap="none" spc="50" dirty="0" smtClean="0">
                <a:ln w="11430"/>
                <a:effectLst>
                  <a:outerShdw blurRad="76200" dist="50800" dir="5400000" algn="tl" rotWithShape="0">
                    <a:srgbClr val="000000">
                      <a:alpha val="65000"/>
                    </a:srgbClr>
                  </a:outerShdw>
                </a:effectLst>
              </a:rPr>
              <a:t/>
            </a:r>
            <a:br>
              <a:rPr lang="es-ES" sz="2000" b="1" cap="none" spc="50" dirty="0" smtClean="0">
                <a:ln w="11430"/>
                <a:effectLst>
                  <a:outerShdw blurRad="76200" dist="50800" dir="5400000" algn="tl" rotWithShape="0">
                    <a:srgbClr val="000000">
                      <a:alpha val="65000"/>
                    </a:srgbClr>
                  </a:outerShdw>
                </a:effectLst>
              </a:rPr>
            </a:br>
            <a:r>
              <a:rPr lang="es-ES" sz="2000" b="1" u="sng" cap="none" spc="50" dirty="0" smtClean="0">
                <a:ln w="11430"/>
                <a:solidFill>
                  <a:srgbClr val="FF0000"/>
                </a:solidFill>
                <a:effectLst>
                  <a:outerShdw blurRad="76200" dist="50800" dir="5400000" algn="tl" rotWithShape="0">
                    <a:srgbClr val="000000">
                      <a:alpha val="65000"/>
                    </a:srgbClr>
                  </a:outerShdw>
                </a:effectLst>
              </a:rPr>
              <a:t>1998  EXPLOTO EL POLVORIN DE YPFB (Peñas Blancas) en CAMIRI</a:t>
            </a:r>
          </a:p>
          <a:p>
            <a:pPr algn="ctr"/>
            <a:endParaRPr lang="es-ES" sz="2000" b="1" u="sng" cap="none" spc="50" dirty="0" smtClean="0">
              <a:ln w="11430"/>
              <a:solidFill>
                <a:srgbClr val="FF0000"/>
              </a:solidFill>
              <a:effectLst>
                <a:outerShdw blurRad="76200" dist="50800" dir="5400000" algn="tl" rotWithShape="0">
                  <a:srgbClr val="000000">
                    <a:alpha val="65000"/>
                  </a:srgbClr>
                </a:outerShdw>
              </a:effectLst>
            </a:endParaRPr>
          </a:p>
          <a:p>
            <a:pPr algn="ctr"/>
            <a:r>
              <a:rPr lang="es-ES" sz="2000" b="1" cap="none" spc="50" dirty="0" smtClean="0">
                <a:ln w="11430"/>
                <a:effectLst>
                  <a:outerShdw blurRad="76200" dist="50800" dir="5400000" algn="tl" rotWithShape="0">
                    <a:srgbClr val="000000">
                      <a:alpha val="65000"/>
                    </a:srgbClr>
                  </a:outerShdw>
                </a:effectLst>
              </a:rPr>
              <a:t>El 1ro. De Marzo de 1998, </a:t>
            </a:r>
            <a:r>
              <a:rPr lang="es-ES" sz="2000" b="1" cap="none" spc="50" dirty="0" err="1" smtClean="0">
                <a:ln w="11430"/>
                <a:effectLst>
                  <a:outerShdw blurRad="76200" dist="50800" dir="5400000" algn="tl" rotWithShape="0">
                    <a:srgbClr val="000000">
                      <a:alpha val="65000"/>
                    </a:srgbClr>
                  </a:outerShdw>
                </a:effectLst>
              </a:rPr>
              <a:t>Camiri</a:t>
            </a:r>
            <a:r>
              <a:rPr lang="es-ES" sz="2000" b="1" cap="none" spc="50" dirty="0" smtClean="0">
                <a:ln w="11430"/>
                <a:effectLst>
                  <a:outerShdw blurRad="76200" dist="50800" dir="5400000" algn="tl" rotWithShape="0">
                    <a:srgbClr val="000000">
                      <a:alpha val="65000"/>
                    </a:srgbClr>
                  </a:outerShdw>
                </a:effectLst>
              </a:rPr>
              <a:t> fue sorprendida por una fuerte explosión, con ventanas rotas, paredes  rajadas , el tumbado de muchas casas se vin</a:t>
            </a:r>
            <a:r>
              <a:rPr lang="es-ES" sz="2000" b="1" cap="none" spc="50" dirty="0">
                <a:ln w="11430"/>
                <a:effectLst>
                  <a:outerShdw blurRad="76200" dist="50800" dir="5400000" algn="tl" rotWithShape="0">
                    <a:srgbClr val="000000">
                      <a:alpha val="65000"/>
                    </a:srgbClr>
                  </a:outerShdw>
                </a:effectLst>
              </a:rPr>
              <a:t>i</a:t>
            </a:r>
            <a:r>
              <a:rPr lang="es-ES" sz="2000" b="1" cap="none" spc="50" dirty="0" smtClean="0">
                <a:ln w="11430"/>
                <a:effectLst>
                  <a:outerShdw blurRad="76200" dist="50800" dir="5400000" algn="tl" rotWithShape="0">
                    <a:srgbClr val="000000">
                      <a:alpha val="65000"/>
                    </a:srgbClr>
                  </a:outerShdw>
                </a:effectLst>
              </a:rPr>
              <a:t>eron abajo, esto ocurrió en los Barrio San Antonio, San José,  Cordillera Sur y Norte.  Poco tiempo después, se supo que el POLVORIN DE YPFB, situado en la parte baja del Cerro SARARENDA, había explotado, varias toneladas de dinamita, con fulminantes, que estaban almacenados en un túnel, inexplicablemente, explotaron, </a:t>
            </a:r>
            <a:r>
              <a:rPr lang="es-ES" sz="2000" b="1" cap="none" spc="50" dirty="0" smtClean="0">
                <a:ln w="11430"/>
                <a:solidFill>
                  <a:srgbClr val="FF0000"/>
                </a:solidFill>
                <a:effectLst>
                  <a:outerShdw blurRad="76200" dist="50800" dir="5400000" algn="tl" rotWithShape="0">
                    <a:srgbClr val="000000">
                      <a:alpha val="65000"/>
                    </a:srgbClr>
                  </a:outerShdw>
                </a:effectLst>
              </a:rPr>
              <a:t>muriendo su custodio el joven Jaime Ponce,</a:t>
            </a:r>
            <a:r>
              <a:rPr lang="es-ES" sz="2000" b="1" cap="none" spc="50" dirty="0" smtClean="0">
                <a:ln w="11430"/>
                <a:effectLst>
                  <a:outerShdw blurRad="76200" dist="50800" dir="5400000" algn="tl" rotWithShape="0">
                    <a:srgbClr val="000000">
                      <a:alpha val="65000"/>
                    </a:srgbClr>
                  </a:outerShdw>
                </a:effectLst>
              </a:rPr>
              <a:t> contratado temporalmente.  GRACIAS  a una pequeña loma que mitigo la destrucción de la onda expansiva, lo daños no fueron mayores.  Llegaron técnicos en Explosivos de La Paz, pero nadie hasta la fecha ha podido dar una explicación sobre las causas de la explosión. El gobierno hizo una evaluación de los daños causados en las viviendas.     Era la 2da. Vez que un Polvorín explotaba en </a:t>
            </a:r>
            <a:r>
              <a:rPr lang="es-ES" sz="2000" b="1" cap="none" spc="50" dirty="0" err="1" smtClean="0">
                <a:ln w="11430"/>
                <a:effectLst>
                  <a:outerShdw blurRad="76200" dist="50800" dir="5400000" algn="tl" rotWithShape="0">
                    <a:srgbClr val="000000">
                      <a:alpha val="65000"/>
                    </a:srgbClr>
                  </a:outerShdw>
                </a:effectLst>
              </a:rPr>
              <a:t>Camiri</a:t>
            </a:r>
            <a:r>
              <a:rPr lang="es-ES" sz="2000" b="1" cap="none" spc="50" dirty="0" smtClean="0">
                <a:ln w="11430"/>
                <a:effectLst>
                  <a:outerShdw blurRad="76200" dist="50800" dir="5400000" algn="tl" rotWithShape="0">
                    <a:srgbClr val="000000">
                      <a:alpha val="65000"/>
                    </a:srgbClr>
                  </a:outerShdw>
                </a:effectLst>
              </a:rPr>
              <a:t>, el 1ro. No causo muerte, solo daños materiales.   </a:t>
            </a:r>
            <a:br>
              <a:rPr lang="es-ES" sz="2000" b="1" cap="none" spc="50" dirty="0" smtClean="0">
                <a:ln w="11430"/>
                <a:effectLst>
                  <a:outerShdw blurRad="76200" dist="50800" dir="5400000" algn="tl" rotWithShape="0">
                    <a:srgbClr val="000000">
                      <a:alpha val="65000"/>
                    </a:srgbClr>
                  </a:outerShdw>
                </a:effectLst>
              </a:rPr>
            </a:br>
            <a:r>
              <a:rPr lang="es-ES" sz="4000" b="1" cap="none" spc="50" dirty="0" smtClean="0">
                <a:ln w="11430"/>
                <a:effectLst>
                  <a:outerShdw blurRad="76200" dist="50800" dir="5400000" algn="tl" rotWithShape="0">
                    <a:srgbClr val="000000">
                      <a:alpha val="65000"/>
                    </a:srgbClr>
                  </a:outerShdw>
                </a:effectLst>
              </a:rPr>
              <a:t/>
            </a:r>
            <a:br>
              <a:rPr lang="es-ES" sz="4000" b="1" cap="none" spc="50" dirty="0" smtClean="0">
                <a:ln w="11430"/>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endParaRPr lang="es-ES" sz="4800" b="1" cap="none" spc="50" dirty="0">
              <a:ln w="11430"/>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3944727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119566"/>
            <a:ext cx="8712967" cy="6621802"/>
          </a:xfrm>
        </p:spPr>
        <p:txBody>
          <a:bodyPr/>
          <a:lstStyle/>
          <a:p>
            <a:pPr algn="ctr"/>
            <a:r>
              <a:rPr lang="es-ES" sz="5400" b="1" cap="none" spc="50" dirty="0" smtClean="0">
                <a:ln w="11430"/>
                <a:effectLst>
                  <a:outerShdw blurRad="76200" dist="50800" dir="5400000" algn="tl" rotWithShape="0">
                    <a:srgbClr val="000000">
                      <a:alpha val="65000"/>
                    </a:srgbClr>
                  </a:outerShdw>
                </a:effectLst>
              </a:rPr>
              <a:t>2007</a:t>
            </a:r>
            <a:r>
              <a:rPr lang="es-ES" b="1" u="sng" cap="none" spc="50" dirty="0" smtClean="0">
                <a:ln w="11430"/>
                <a:solidFill>
                  <a:srgbClr val="FF0000"/>
                </a:solidFill>
                <a:effectLst>
                  <a:outerShdw blurRad="76200" dist="50800" dir="5400000" algn="tl" rotWithShape="0">
                    <a:srgbClr val="000000">
                      <a:alpha val="65000"/>
                    </a:srgbClr>
                  </a:outerShdw>
                </a:effectLst>
              </a:rPr>
              <a:t/>
            </a:r>
            <a:br>
              <a:rPr lang="es-ES" b="1" u="sng" cap="none" spc="50" dirty="0" smtClean="0">
                <a:ln w="11430"/>
                <a:solidFill>
                  <a:srgbClr val="FF0000"/>
                </a:solidFill>
                <a:effectLst>
                  <a:outerShdw blurRad="76200" dist="50800" dir="5400000" algn="tl" rotWithShape="0">
                    <a:srgbClr val="000000">
                      <a:alpha val="65000"/>
                    </a:srgbClr>
                  </a:outerShdw>
                </a:effectLst>
              </a:rPr>
            </a:br>
            <a:r>
              <a:rPr lang="es-ES" b="1" u="sng" cap="none" spc="50" dirty="0" smtClean="0">
                <a:ln w="11430"/>
                <a:solidFill>
                  <a:srgbClr val="FF0000"/>
                </a:solidFill>
                <a:effectLst>
                  <a:outerShdw blurRad="76200" dist="50800" dir="5400000" algn="tl" rotWithShape="0">
                    <a:srgbClr val="000000">
                      <a:alpha val="65000"/>
                    </a:srgbClr>
                  </a:outerShdw>
                </a:effectLst>
              </a:rPr>
              <a:t>CAMIREÑO </a:t>
            </a:r>
            <a:r>
              <a:rPr lang="es-ES" b="1" u="sng" cap="none" spc="50" dirty="0">
                <a:ln w="11430"/>
                <a:solidFill>
                  <a:srgbClr val="FF0000"/>
                </a:solidFill>
                <a:effectLst>
                  <a:outerShdw blurRad="76200" dist="50800" dir="5400000" algn="tl" rotWithShape="0">
                    <a:srgbClr val="000000">
                      <a:alpha val="65000"/>
                    </a:srgbClr>
                  </a:outerShdw>
                </a:effectLst>
              </a:rPr>
              <a:t>DE </a:t>
            </a:r>
            <a:r>
              <a:rPr lang="es-ES" b="1" u="sng" cap="none" spc="50" dirty="0" smtClean="0">
                <a:ln w="11430"/>
                <a:solidFill>
                  <a:srgbClr val="FF0000"/>
                </a:solidFill>
                <a:effectLst>
                  <a:outerShdw blurRad="76200" dist="50800" dir="5400000" algn="tl" rotWithShape="0">
                    <a:srgbClr val="000000">
                      <a:alpha val="65000"/>
                    </a:srgbClr>
                  </a:outerShdw>
                </a:effectLst>
              </a:rPr>
              <a:t>ORO</a:t>
            </a:r>
            <a:br>
              <a:rPr lang="es-ES" b="1" u="sng" cap="none" spc="50" dirty="0" smtClean="0">
                <a:ln w="11430"/>
                <a:solidFill>
                  <a:srgbClr val="FF0000"/>
                </a:solidFill>
                <a:effectLst>
                  <a:outerShdw blurRad="76200" dist="50800" dir="5400000" algn="tl" rotWithShape="0">
                    <a:srgbClr val="000000">
                      <a:alpha val="65000"/>
                    </a:srgbClr>
                  </a:outerShdw>
                </a:effectLst>
              </a:rPr>
            </a:br>
            <a:r>
              <a:rPr lang="es-ES" b="1" u="sng" cap="none" spc="50" dirty="0" smtClean="0">
                <a:ln w="11430"/>
                <a:solidFill>
                  <a:srgbClr val="FF0000"/>
                </a:solidFill>
                <a:effectLst>
                  <a:outerShdw blurRad="76200" dist="50800" dir="5400000" algn="tl" rotWithShape="0">
                    <a:srgbClr val="000000">
                      <a:alpha val="65000"/>
                    </a:srgbClr>
                  </a:outerShdw>
                </a:effectLst>
              </a:rPr>
              <a:t>Ing. LUDGEDIO CABRERA JIMENEZ</a:t>
            </a:r>
            <a:r>
              <a:rPr lang="es-ES" sz="4000" b="1" u="sng" cap="none" spc="50" dirty="0" smtClean="0">
                <a:ln w="11430"/>
                <a:solidFill>
                  <a:srgbClr val="FF0000"/>
                </a:solidFill>
                <a:effectLst>
                  <a:outerShdw blurRad="76200" dist="50800" dir="5400000" algn="tl" rotWithShape="0">
                    <a:srgbClr val="000000">
                      <a:alpha val="65000"/>
                    </a:srgbClr>
                  </a:outerShdw>
                </a:effectLst>
              </a:rPr>
              <a:t/>
            </a:r>
            <a:br>
              <a:rPr lang="es-ES" sz="4000" b="1" u="sng" cap="none" spc="50" dirty="0" smtClean="0">
                <a:ln w="11430"/>
                <a:solidFill>
                  <a:srgbClr val="FF0000"/>
                </a:solidFill>
                <a:effectLst>
                  <a:outerShdw blurRad="76200" dist="50800" dir="5400000" algn="tl" rotWithShape="0">
                    <a:srgbClr val="000000">
                      <a:alpha val="65000"/>
                    </a:srgbClr>
                  </a:outerShdw>
                </a:effectLst>
              </a:rPr>
            </a:br>
            <a:r>
              <a:rPr lang="es-ES" sz="2400" b="1" u="sng" cap="none" spc="50" dirty="0" smtClean="0">
                <a:ln w="11430"/>
                <a:solidFill>
                  <a:srgbClr val="FF0000"/>
                </a:solidFill>
                <a:effectLst>
                  <a:outerShdw blurRad="76200" dist="50800" dir="5400000" algn="tl" rotWithShape="0">
                    <a:srgbClr val="000000">
                      <a:alpha val="65000"/>
                    </a:srgbClr>
                  </a:outerShdw>
                </a:effectLst>
              </a:rPr>
              <a:t>Gran personaje Humano y Profesional Petrolero</a:t>
            </a:r>
            <a:r>
              <a:rPr lang="es-ES" sz="4000" b="1" u="sng" cap="none" spc="50" dirty="0">
                <a:ln w="11430"/>
                <a:solidFill>
                  <a:srgbClr val="FF0000"/>
                </a:solidFill>
                <a:effectLst>
                  <a:outerShdw blurRad="76200" dist="50800" dir="5400000" algn="tl" rotWithShape="0">
                    <a:srgbClr val="000000">
                      <a:alpha val="65000"/>
                    </a:srgbClr>
                  </a:outerShdw>
                </a:effectLst>
              </a:rPr>
              <a:t/>
            </a:r>
            <a:br>
              <a:rPr lang="es-ES" sz="4000" b="1" u="sng" cap="none" spc="50" dirty="0">
                <a:ln w="11430"/>
                <a:solidFill>
                  <a:srgbClr val="FF0000"/>
                </a:solidFill>
                <a:effectLst>
                  <a:outerShdw blurRad="76200" dist="50800" dir="5400000" algn="tl" rotWithShape="0">
                    <a:srgbClr val="000000">
                      <a:alpha val="65000"/>
                    </a:srgbClr>
                  </a:outerShdw>
                </a:effectLst>
              </a:rPr>
            </a:br>
            <a:r>
              <a:rPr lang="es-ES" sz="4000" b="1" u="sng" cap="none" spc="50" dirty="0" smtClean="0">
                <a:ln w="11430"/>
                <a:solidFill>
                  <a:srgbClr val="FF0000"/>
                </a:solidFill>
                <a:effectLst>
                  <a:outerShdw blurRad="76200" dist="50800" dir="5400000" algn="tl" rotWithShape="0">
                    <a:srgbClr val="000000">
                      <a:alpha val="65000"/>
                    </a:srgbClr>
                  </a:outerShdw>
                </a:effectLst>
              </a:rPr>
              <a:t/>
            </a:r>
            <a:br>
              <a:rPr lang="es-ES" sz="4000" b="1" u="sng" cap="none" spc="50" dirty="0" smtClean="0">
                <a:ln w="11430"/>
                <a:solidFill>
                  <a:srgbClr val="FF0000"/>
                </a:solidFill>
                <a:effectLst>
                  <a:outerShdw blurRad="76200" dist="50800" dir="5400000" algn="tl" rotWithShape="0">
                    <a:srgbClr val="000000">
                      <a:alpha val="65000"/>
                    </a:srgbClr>
                  </a:outerShdw>
                </a:effectLst>
              </a:rPr>
            </a:br>
            <a:r>
              <a:rPr lang="es-ES" sz="4000" b="1" u="sng" cap="none" spc="50" dirty="0">
                <a:ln w="11430"/>
                <a:solidFill>
                  <a:srgbClr val="FF0000"/>
                </a:solidFill>
                <a:effectLst>
                  <a:outerShdw blurRad="76200" dist="50800" dir="5400000" algn="tl" rotWithShape="0">
                    <a:srgbClr val="000000">
                      <a:alpha val="65000"/>
                    </a:srgbClr>
                  </a:outerShdw>
                </a:effectLst>
              </a:rPr>
              <a:t/>
            </a:r>
            <a:br>
              <a:rPr lang="es-ES" sz="4000" b="1" u="sng" cap="none" spc="50" dirty="0">
                <a:ln w="11430"/>
                <a:solidFill>
                  <a:srgbClr val="FF0000"/>
                </a:solidFill>
                <a:effectLst>
                  <a:outerShdw blurRad="76200" dist="50800" dir="5400000" algn="tl" rotWithShape="0">
                    <a:srgbClr val="000000">
                      <a:alpha val="65000"/>
                    </a:srgbClr>
                  </a:outerShdw>
                </a:effectLst>
              </a:rPr>
            </a:br>
            <a:r>
              <a:rPr lang="es-ES" sz="4000" b="1" cap="none" spc="50" dirty="0" smtClean="0">
                <a:ln w="11430"/>
                <a:effectLst>
                  <a:outerShdw blurRad="76200" dist="50800" dir="5400000" algn="tl" rotWithShape="0">
                    <a:srgbClr val="000000">
                      <a:alpha val="65000"/>
                    </a:srgbClr>
                  </a:outerShdw>
                </a:effectLst>
              </a:rPr>
              <a:t/>
            </a:r>
            <a:br>
              <a:rPr lang="es-ES" sz="4000" b="1" cap="none" spc="50" dirty="0" smtClean="0">
                <a:ln w="11430"/>
                <a:effectLst>
                  <a:outerShdw blurRad="76200" dist="50800" dir="5400000" algn="tl" rotWithShape="0">
                    <a:srgbClr val="000000">
                      <a:alpha val="65000"/>
                    </a:srgbClr>
                  </a:outerShdw>
                </a:effectLst>
              </a:rPr>
            </a:br>
            <a:r>
              <a:rPr lang="es-ES" sz="4000" b="1" cap="none" spc="50" dirty="0" smtClean="0">
                <a:ln w="11430"/>
                <a:effectLst>
                  <a:outerShdw blurRad="76200" dist="50800" dir="5400000" algn="tl" rotWithShape="0">
                    <a:srgbClr val="000000">
                      <a:alpha val="65000"/>
                    </a:srgbClr>
                  </a:outerShdw>
                </a:effectLst>
              </a:rPr>
              <a:t/>
            </a:r>
            <a:br>
              <a:rPr lang="es-ES" sz="4000" b="1" cap="none" spc="50" dirty="0" smtClean="0">
                <a:ln w="11430"/>
                <a:effectLst>
                  <a:outerShdw blurRad="76200" dist="50800" dir="5400000" algn="tl" rotWithShape="0">
                    <a:srgbClr val="000000">
                      <a:alpha val="65000"/>
                    </a:srgbClr>
                  </a:outerShdw>
                </a:effectLst>
              </a:rPr>
            </a:br>
            <a:r>
              <a:rPr lang="es-ES" sz="4000" b="1" cap="none" spc="50" dirty="0" smtClean="0">
                <a:ln w="11430"/>
                <a:effectLst>
                  <a:outerShdw blurRad="76200" dist="50800" dir="5400000" algn="tl" rotWithShape="0">
                    <a:srgbClr val="000000">
                      <a:alpha val="65000"/>
                    </a:srgbClr>
                  </a:outerShdw>
                </a:effectLst>
              </a:rPr>
              <a:t/>
            </a:r>
            <a:br>
              <a:rPr lang="es-ES" sz="4000" b="1" cap="none" spc="50" dirty="0" smtClean="0">
                <a:ln w="11430"/>
                <a:effectLst>
                  <a:outerShdw blurRad="76200" dist="50800" dir="5400000" algn="tl" rotWithShape="0">
                    <a:srgbClr val="000000">
                      <a:alpha val="65000"/>
                    </a:srgbClr>
                  </a:outerShdw>
                </a:effectLst>
              </a:rPr>
            </a:br>
            <a:r>
              <a:rPr lang="es-ES" sz="4000" b="1" cap="none" spc="50" dirty="0" smtClean="0">
                <a:ln w="11430"/>
                <a:effectLst>
                  <a:outerShdw blurRad="76200" dist="50800" dir="5400000" algn="tl" rotWithShape="0">
                    <a:srgbClr val="000000">
                      <a:alpha val="65000"/>
                    </a:srgbClr>
                  </a:outerShdw>
                </a:effectLst>
              </a:rPr>
              <a:t/>
            </a:r>
            <a:br>
              <a:rPr lang="es-ES" sz="4000" b="1" cap="none" spc="50" dirty="0" smtClean="0">
                <a:ln w="11430"/>
                <a:effectLst>
                  <a:outerShdw blurRad="76200" dist="50800" dir="5400000" algn="tl" rotWithShape="0">
                    <a:srgbClr val="000000">
                      <a:alpha val="65000"/>
                    </a:srgbClr>
                  </a:outerShdw>
                </a:effectLst>
              </a:rPr>
            </a:br>
            <a:endParaRPr lang="es-ES" sz="48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218456" y="116632"/>
            <a:ext cx="1545232" cy="789154"/>
          </a:xfrm>
          <a:prstGeom prst="rect">
            <a:avLst/>
          </a:prstGeom>
          <a:noFill/>
          <a:ln w="9525">
            <a:noFill/>
            <a:miter lim="800000"/>
            <a:headEnd/>
            <a:tailEnd/>
          </a:ln>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1982" y="116633"/>
            <a:ext cx="1142506" cy="789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SONY\Desktop\00 PARA ESCRITORES\LUDGEDIO CABRERA JIMENEZ\Foto (Ludgedio).bmp"/>
          <p:cNvPicPr>
            <a:picLocks noChangeAspect="1" noChangeArrowheads="1"/>
          </p:cNvPicPr>
          <p:nvPr/>
        </p:nvPicPr>
        <p:blipFill rotWithShape="1">
          <a:blip r:embed="rId4">
            <a:extLst>
              <a:ext uri="{28A0092B-C50C-407E-A947-70E740481C1C}">
                <a14:useLocalDpi xmlns:a14="http://schemas.microsoft.com/office/drawing/2010/main" val="0"/>
              </a:ext>
            </a:extLst>
          </a:blip>
          <a:srcRect b="45237"/>
          <a:stretch/>
        </p:blipFill>
        <p:spPr bwMode="auto">
          <a:xfrm>
            <a:off x="3336298" y="2243058"/>
            <a:ext cx="1879729" cy="21850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SONY\Desktop\ESCRITORES (Sociedad SEGH) Santa Cruz 2019\LUDGEDIO CABRERA JIMENEZ\PLACA LUCAS (QUIMICOS MEXIC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272" t="4240" r="3732" b="3420"/>
          <a:stretch/>
        </p:blipFill>
        <p:spPr bwMode="auto">
          <a:xfrm>
            <a:off x="76672" y="2262530"/>
            <a:ext cx="2697360" cy="216557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SONY\Desktop\ESCRITORES (Sociedad SEGH) Santa Cruz 2019\LUDGEDIO CABRERA JIMENEZ\PLACA LUDGEDIO (ROTARY CLU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672" y="4627338"/>
            <a:ext cx="2778831" cy="20841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SONY\Desktop\ESCRITORES (Sociedad SEGH) Santa Cruz 2019\LUDGEDIO CABRERA JIMENEZ\PLAQUETA DE LUDGEDIO.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919" r="7027"/>
          <a:stretch/>
        </p:blipFill>
        <p:spPr bwMode="auto">
          <a:xfrm>
            <a:off x="2976734" y="4627947"/>
            <a:ext cx="2598859" cy="210887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SONY\Desktop\ESCRITORES (Sociedad SEGH) Santa Cruz 2019\LUDGEDIO CABRERA JIMENEZ\LUDGEDIO (H.ALCALDIA CAMIRI) Image-16.jpg"/>
          <p:cNvPicPr>
            <a:picLocks noChangeAspect="1" noChangeArrowheads="1"/>
          </p:cNvPicPr>
          <p:nvPr/>
        </p:nvPicPr>
        <p:blipFill rotWithShape="1">
          <a:blip r:embed="rId8">
            <a:extLst>
              <a:ext uri="{28A0092B-C50C-407E-A947-70E740481C1C}">
                <a14:useLocalDpi xmlns:a14="http://schemas.microsoft.com/office/drawing/2010/main" val="0"/>
              </a:ext>
            </a:extLst>
          </a:blip>
          <a:srcRect l="4841" t="2214" r="3735" b="5102"/>
          <a:stretch/>
        </p:blipFill>
        <p:spPr bwMode="auto">
          <a:xfrm>
            <a:off x="5636824" y="2304843"/>
            <a:ext cx="3320794" cy="4431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1399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16632"/>
            <a:ext cx="8138757" cy="648073"/>
          </a:xfrm>
        </p:spPr>
        <p:txBody>
          <a:bodyPr/>
          <a:lstStyle/>
          <a:p>
            <a:pPr algn="ctr"/>
            <a:r>
              <a:rPr lang="es-ES" dirty="0" smtClean="0"/>
              <a:t>              </a:t>
            </a:r>
            <a:br>
              <a:rPr lang="es-ES" dirty="0" smtClean="0"/>
            </a:br>
            <a:r>
              <a:rPr lang="es-ES" sz="2000" dirty="0" smtClean="0"/>
              <a:t>reconocimiento </a:t>
            </a:r>
            <a:r>
              <a:rPr lang="es-ES" sz="2000" dirty="0" smtClean="0">
                <a:solidFill>
                  <a:srgbClr val="FF0000"/>
                </a:solidFill>
              </a:rPr>
              <a:t>a nivel mundial </a:t>
            </a:r>
            <a:r>
              <a:rPr lang="es-ES" sz="2000" dirty="0" smtClean="0"/>
              <a:t>por parte de </a:t>
            </a:r>
            <a:r>
              <a:rPr lang="es-ES" sz="2000" dirty="0" err="1" smtClean="0"/>
              <a:t>halliburton</a:t>
            </a:r>
            <a:r>
              <a:rPr lang="es-ES" sz="2000" dirty="0" smtClean="0"/>
              <a:t/>
            </a:r>
            <a:br>
              <a:rPr lang="es-ES" sz="2000" dirty="0" smtClean="0"/>
            </a:br>
            <a:r>
              <a:rPr lang="es-ES" sz="2000" dirty="0" smtClean="0"/>
              <a:t>para el </a:t>
            </a:r>
            <a:r>
              <a:rPr lang="es-ES" sz="2000" dirty="0" smtClean="0">
                <a:solidFill>
                  <a:srgbClr val="FF0000"/>
                </a:solidFill>
              </a:rPr>
              <a:t>equipo de </a:t>
            </a:r>
            <a:r>
              <a:rPr lang="es-ES" sz="2000" dirty="0" err="1" smtClean="0">
                <a:solidFill>
                  <a:srgbClr val="FF0000"/>
                </a:solidFill>
              </a:rPr>
              <a:t>baroid</a:t>
            </a:r>
            <a:r>
              <a:rPr lang="es-ES" sz="2000" dirty="0" smtClean="0">
                <a:solidFill>
                  <a:srgbClr val="FF0000"/>
                </a:solidFill>
              </a:rPr>
              <a:t> </a:t>
            </a:r>
            <a:r>
              <a:rPr lang="es-ES" sz="2000" dirty="0" smtClean="0"/>
              <a:t>– </a:t>
            </a:r>
            <a:r>
              <a:rPr lang="es-ES" sz="2000" dirty="0" err="1" smtClean="0"/>
              <a:t>bolivia</a:t>
            </a:r>
            <a:r>
              <a:rPr lang="es-ES" sz="2000" dirty="0" smtClean="0"/>
              <a:t> (2014 y 2016)</a:t>
            </a:r>
            <a:r>
              <a:rPr lang="es-ES" dirty="0" smtClean="0"/>
              <a:t/>
            </a:r>
            <a:br>
              <a:rPr lang="es-ES" dirty="0" smtClean="0"/>
            </a:br>
            <a:endParaRPr lang="es-ES" sz="2400" dirty="0"/>
          </a:p>
        </p:txBody>
      </p:sp>
      <p:pic>
        <p:nvPicPr>
          <p:cNvPr id="2054" name="Picture 6" descr="C:\Users\SONY\Desktop\ESCRITORES (Sociedad SEGH) Santa Cruz 2019\20190629_10025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993" y="877414"/>
            <a:ext cx="2345654" cy="2919036"/>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SONY\Desktop\ESCRITORES (Sociedad SEGH) Santa Cruz 2019\20190629_1003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0433" y="889990"/>
            <a:ext cx="2242580" cy="292816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SONY\Desktop\ESCRITORES (Sociedad SEGH) Santa Cruz 2019\20190629_1001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4015831"/>
            <a:ext cx="4462888" cy="2735092"/>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C:\Users\SONY\Desktop\ESCRITORES (Sociedad SEGH) Santa Cruz 2019\IMAG139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0112" y="889990"/>
            <a:ext cx="3314219" cy="5860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0493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45341" y="188640"/>
            <a:ext cx="5764709" cy="648073"/>
          </a:xfrm>
        </p:spPr>
        <p:txBody>
          <a:bodyPr/>
          <a:lstStyle/>
          <a:p>
            <a:r>
              <a:rPr lang="es-ES" dirty="0" smtClean="0"/>
              <a:t>              </a:t>
            </a:r>
            <a:br>
              <a:rPr lang="es-ES" dirty="0" smtClean="0"/>
            </a:br>
            <a:r>
              <a:rPr lang="es-ES" dirty="0" err="1" smtClean="0"/>
              <a:t>libroS</a:t>
            </a:r>
            <a:r>
              <a:rPr lang="es-ES" dirty="0" smtClean="0"/>
              <a:t> DE </a:t>
            </a:r>
            <a:r>
              <a:rPr lang="es-ES" dirty="0" err="1" smtClean="0"/>
              <a:t>javier</a:t>
            </a:r>
            <a:r>
              <a:rPr lang="es-ES" dirty="0" smtClean="0"/>
              <a:t> DE LLANO LOPEZ</a:t>
            </a:r>
            <a:br>
              <a:rPr lang="es-ES" dirty="0" smtClean="0"/>
            </a:br>
            <a:endParaRPr lang="es-ES" sz="24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336" y="980728"/>
            <a:ext cx="2091498" cy="2673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C:\Users\SONY\Desktop\ESCRITORES (Sociedad SEGH) Santa Cruz 2019\LIBRO (Reglamento de Sapo) 20190109_1438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8044" y="964575"/>
            <a:ext cx="1884822" cy="27061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SONY\Desktop\ESCRITORES (Sociedad SEGH) Santa Cruz 2019\LIBRO Proyecto  (Guia del Estudiante) 20190104_07153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3737" y="3936601"/>
            <a:ext cx="2266696" cy="28150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1880" y="3951670"/>
            <a:ext cx="2357150" cy="2743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8184" y="3951670"/>
            <a:ext cx="2304256" cy="2728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1442" y="911395"/>
            <a:ext cx="2137740" cy="2812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98635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6237312"/>
            <a:ext cx="8136904" cy="504056"/>
          </a:xfrm>
        </p:spPr>
        <p:txBody>
          <a:bodyPr>
            <a:normAutofit/>
          </a:bodyPr>
          <a:lstStyle/>
          <a:p>
            <a:r>
              <a:rPr lang="es-ES" sz="2400" dirty="0" smtClean="0"/>
              <a:t>La ciudad de CAMIRI,  al fondo el Milenario Cerro SARARENDA</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384" y="188640"/>
            <a:ext cx="13589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8649" y="188640"/>
            <a:ext cx="1255713"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688" y="696162"/>
            <a:ext cx="5334000"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9284" y="2149896"/>
            <a:ext cx="6107486" cy="4018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78111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332656"/>
            <a:ext cx="8073036" cy="548640"/>
          </a:xfrm>
        </p:spPr>
        <p:txBody>
          <a:bodyPr/>
          <a:lstStyle/>
          <a:p>
            <a:r>
              <a:rPr lang="es-ES" dirty="0" smtClean="0"/>
              <a:t>               </a:t>
            </a:r>
            <a:r>
              <a:rPr lang="es-ES" dirty="0" err="1" smtClean="0"/>
              <a:t>libroS</a:t>
            </a:r>
            <a:r>
              <a:rPr lang="es-ES" dirty="0" smtClean="0"/>
              <a:t> DE </a:t>
            </a:r>
            <a:r>
              <a:rPr lang="es-ES" dirty="0" err="1" smtClean="0"/>
              <a:t>javier</a:t>
            </a:r>
            <a:r>
              <a:rPr lang="es-ES" dirty="0" smtClean="0"/>
              <a:t> DE LLANO LOPEZ</a:t>
            </a:r>
            <a:endParaRPr lang="es-ES"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023150"/>
            <a:ext cx="2263427" cy="2744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descr="C:\Users\SONY\Desktop\ESCRITORES (Sociedad SEGH) Santa Cruz 2019\LIBROS (Historias Petroleras) 201901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6036" y="1018591"/>
            <a:ext cx="2163692" cy="28143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SONY\Desktop\JEC - INFORMACION\00 -20190821-WA00 89.jpg"/>
          <p:cNvPicPr>
            <a:picLocks noChangeAspect="1" noChangeArrowheads="1"/>
          </p:cNvPicPr>
          <p:nvPr/>
        </p:nvPicPr>
        <p:blipFill rotWithShape="1">
          <a:blip r:embed="rId4">
            <a:extLst>
              <a:ext uri="{28A0092B-C50C-407E-A947-70E740481C1C}">
                <a14:useLocalDpi xmlns:a14="http://schemas.microsoft.com/office/drawing/2010/main" val="0"/>
              </a:ext>
            </a:extLst>
          </a:blip>
          <a:srcRect b="17369"/>
          <a:stretch/>
        </p:blipFill>
        <p:spPr bwMode="auto">
          <a:xfrm>
            <a:off x="3048067" y="1016833"/>
            <a:ext cx="3312190" cy="5632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9049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60648"/>
            <a:ext cx="8136904" cy="792088"/>
          </a:xfrm>
        </p:spPr>
        <p:txBody>
          <a:bodyPr/>
          <a:lstStyle/>
          <a:p>
            <a:pPr algn="ctr"/>
            <a:r>
              <a:rPr lang="es-ES" dirty="0" smtClean="0">
                <a:solidFill>
                  <a:srgbClr val="FF0000"/>
                </a:solidFill>
              </a:rPr>
              <a:t>Después de  + de 50 años </a:t>
            </a:r>
            <a:r>
              <a:rPr lang="es-ES" dirty="0" smtClean="0"/>
              <a:t/>
            </a:r>
            <a:br>
              <a:rPr lang="es-ES" dirty="0" smtClean="0"/>
            </a:br>
            <a:r>
              <a:rPr lang="es-ES" sz="2000" dirty="0" smtClean="0"/>
              <a:t>(las letras </a:t>
            </a:r>
            <a:r>
              <a:rPr lang="es-ES" sz="2000" dirty="0" err="1" smtClean="0"/>
              <a:t>ypfb</a:t>
            </a:r>
            <a:r>
              <a:rPr lang="es-ES" sz="2000" dirty="0" smtClean="0"/>
              <a:t> en el cerro </a:t>
            </a:r>
            <a:r>
              <a:rPr lang="es-ES" sz="2000" dirty="0" err="1" smtClean="0"/>
              <a:t>sararenda</a:t>
            </a:r>
            <a:r>
              <a:rPr lang="es-ES" sz="2000" dirty="0" smtClean="0"/>
              <a:t>  y la tea encendida)</a:t>
            </a:r>
            <a:endParaRPr lang="es-ES" sz="2000" dirty="0"/>
          </a:p>
        </p:txBody>
      </p:sp>
      <p:pic>
        <p:nvPicPr>
          <p:cNvPr id="921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23728" y="1250758"/>
            <a:ext cx="6744749" cy="505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1 Título"/>
          <p:cNvSpPr txBox="1">
            <a:spLocks/>
          </p:cNvSpPr>
          <p:nvPr/>
        </p:nvSpPr>
        <p:spPr>
          <a:xfrm>
            <a:off x="2699792" y="6309320"/>
            <a:ext cx="3816424" cy="400948"/>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s-ES" sz="2000" dirty="0" err="1" smtClean="0"/>
              <a:t>Camiri</a:t>
            </a:r>
            <a:r>
              <a:rPr lang="es-ES" sz="2000" dirty="0" smtClean="0"/>
              <a:t>, 12 de Julio de 2016</a:t>
            </a:r>
            <a:endParaRPr lang="es-ES" sz="2000" dirty="0"/>
          </a:p>
        </p:txBody>
      </p:sp>
      <p:pic>
        <p:nvPicPr>
          <p:cNvPr id="3074" name="Picture 2" descr="C:\Users\SONY\Desktop\WhatsApps (Fotos)\YPFB - Depto. LODOS\IMG-20171221-WA00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852936"/>
            <a:ext cx="3312368" cy="2215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1776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7574" y="260648"/>
            <a:ext cx="8496944" cy="576064"/>
          </a:xfrm>
        </p:spPr>
        <p:txBody>
          <a:bodyPr/>
          <a:lstStyle/>
          <a:p>
            <a:pPr algn="ctr"/>
            <a:r>
              <a:rPr lang="es-ES" dirty="0" smtClean="0">
                <a:solidFill>
                  <a:srgbClr val="FF0000"/>
                </a:solidFill>
              </a:rPr>
              <a:t> historia </a:t>
            </a:r>
            <a:r>
              <a:rPr lang="es-ES" dirty="0" err="1" smtClean="0">
                <a:solidFill>
                  <a:srgbClr val="FF0000"/>
                </a:solidFill>
              </a:rPr>
              <a:t>deL</a:t>
            </a:r>
            <a:r>
              <a:rPr lang="es-ES" dirty="0" smtClean="0">
                <a:solidFill>
                  <a:srgbClr val="FF0000"/>
                </a:solidFill>
              </a:rPr>
              <a:t> PETROLEO EN </a:t>
            </a:r>
            <a:r>
              <a:rPr lang="es-ES" dirty="0" err="1" smtClean="0">
                <a:solidFill>
                  <a:srgbClr val="FF0000"/>
                </a:solidFill>
              </a:rPr>
              <a:t>bolivia</a:t>
            </a:r>
            <a:r>
              <a:rPr lang="es-ES" dirty="0" smtClean="0">
                <a:solidFill>
                  <a:srgbClr val="FF0000"/>
                </a:solidFill>
              </a:rPr>
              <a:t> (1910 - 1920)</a:t>
            </a:r>
            <a:endParaRPr lang="es-ES" dirty="0">
              <a:solidFill>
                <a:srgbClr val="FF0000"/>
              </a:solidFill>
            </a:endParaRPr>
          </a:p>
        </p:txBody>
      </p:sp>
      <p:sp>
        <p:nvSpPr>
          <p:cNvPr id="5" name="1 Título"/>
          <p:cNvSpPr txBox="1">
            <a:spLocks/>
          </p:cNvSpPr>
          <p:nvPr/>
        </p:nvSpPr>
        <p:spPr>
          <a:xfrm>
            <a:off x="250877" y="5915771"/>
            <a:ext cx="8640960" cy="90872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s-ES" sz="1600" b="1" dirty="0" smtClean="0"/>
              <a:t>Henri </a:t>
            </a:r>
            <a:r>
              <a:rPr lang="es-ES" sz="1600" b="1" dirty="0" err="1" smtClean="0"/>
              <a:t>deterding</a:t>
            </a:r>
            <a:r>
              <a:rPr lang="es-ES" sz="1600" b="1" dirty="0" smtClean="0"/>
              <a:t> (HOLANDES) – Royal </a:t>
            </a:r>
            <a:r>
              <a:rPr lang="es-ES" sz="1600" b="1" dirty="0" err="1" smtClean="0"/>
              <a:t>DEuTch</a:t>
            </a:r>
            <a:r>
              <a:rPr lang="es-ES" sz="1600" b="1" dirty="0" smtClean="0"/>
              <a:t> SHELL  - </a:t>
            </a:r>
            <a:r>
              <a:rPr lang="es-ES" sz="1600" b="1" dirty="0" err="1" smtClean="0"/>
              <a:t>cunard</a:t>
            </a:r>
            <a:r>
              <a:rPr lang="es-ES" sz="1600" b="1" dirty="0" smtClean="0"/>
              <a:t> </a:t>
            </a:r>
            <a:r>
              <a:rPr lang="es-ES" sz="1600" b="1" dirty="0" err="1" smtClean="0"/>
              <a:t>lines</a:t>
            </a:r>
            <a:r>
              <a:rPr lang="es-ES" sz="1600" b="1" dirty="0" smtClean="0"/>
              <a:t> – </a:t>
            </a:r>
            <a:r>
              <a:rPr lang="es-ES" sz="1600" b="1" dirty="0" err="1" smtClean="0"/>
              <a:t>titanic</a:t>
            </a:r>
            <a:endParaRPr lang="es-ES" sz="1600" b="1" dirty="0" smtClean="0"/>
          </a:p>
          <a:p>
            <a:pPr algn="ctr"/>
            <a:r>
              <a:rPr lang="es-ES" sz="1600" b="1" dirty="0" smtClean="0"/>
              <a:t>Que hubiera pasado con la historia del </a:t>
            </a:r>
            <a:r>
              <a:rPr lang="es-ES" sz="1600" b="1" dirty="0" err="1" smtClean="0"/>
              <a:t>petroleo</a:t>
            </a:r>
            <a:r>
              <a:rPr lang="es-ES" sz="1600" b="1" dirty="0" smtClean="0"/>
              <a:t> boliviano, </a:t>
            </a:r>
          </a:p>
          <a:p>
            <a:pPr algn="ctr"/>
            <a:r>
              <a:rPr lang="es-ES" sz="1600" b="1" dirty="0" smtClean="0"/>
              <a:t>Si  don  </a:t>
            </a:r>
            <a:r>
              <a:rPr lang="es-ES" sz="1600" b="1" dirty="0" err="1" smtClean="0"/>
              <a:t>luis</a:t>
            </a:r>
            <a:r>
              <a:rPr lang="es-ES" sz="1600" b="1" dirty="0" smtClean="0"/>
              <a:t>  </a:t>
            </a:r>
            <a:r>
              <a:rPr lang="es-ES" sz="1600" b="1" dirty="0" err="1" smtClean="0"/>
              <a:t>lavadenz</a:t>
            </a:r>
            <a:r>
              <a:rPr lang="es-ES" sz="1600" b="1" dirty="0" smtClean="0"/>
              <a:t>  reyes  se  hubiera  embarcado  en  el </a:t>
            </a:r>
            <a:r>
              <a:rPr lang="es-ES" sz="1600" b="1" dirty="0" err="1" smtClean="0"/>
              <a:t>titanic</a:t>
            </a:r>
            <a:r>
              <a:rPr lang="es-ES" sz="1600" b="1" dirty="0" smtClean="0"/>
              <a:t>  (1912)  </a:t>
            </a:r>
            <a:endParaRPr lang="es-ES" sz="1600" b="1"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3608" y="1496056"/>
            <a:ext cx="1440160" cy="2082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1995" y="1545334"/>
            <a:ext cx="1445989" cy="2027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2455" y="1545334"/>
            <a:ext cx="3414175" cy="206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1 Título"/>
          <p:cNvSpPr txBox="1">
            <a:spLocks/>
          </p:cNvSpPr>
          <p:nvPr/>
        </p:nvSpPr>
        <p:spPr>
          <a:xfrm>
            <a:off x="650357" y="3572471"/>
            <a:ext cx="7842000" cy="504601"/>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s-ES" sz="1600" dirty="0" smtClean="0"/>
              <a:t>Percival </a:t>
            </a:r>
            <a:r>
              <a:rPr lang="es-ES" sz="1600" dirty="0" err="1" smtClean="0"/>
              <a:t>farquhar</a:t>
            </a:r>
            <a:r>
              <a:rPr lang="es-ES" sz="1600" dirty="0" smtClean="0"/>
              <a:t>   </a:t>
            </a:r>
            <a:r>
              <a:rPr lang="es-ES" sz="1600" dirty="0" err="1" smtClean="0"/>
              <a:t>luis</a:t>
            </a:r>
            <a:r>
              <a:rPr lang="es-ES" sz="1600" dirty="0" smtClean="0"/>
              <a:t> </a:t>
            </a:r>
            <a:r>
              <a:rPr lang="es-ES" sz="1600" dirty="0" err="1" smtClean="0"/>
              <a:t>lavadenz</a:t>
            </a:r>
            <a:r>
              <a:rPr lang="es-ES" sz="1600" dirty="0" smtClean="0"/>
              <a:t> reyes                        el </a:t>
            </a:r>
            <a:r>
              <a:rPr lang="es-ES" sz="1600" dirty="0" err="1" smtClean="0"/>
              <a:t>titanic</a:t>
            </a:r>
            <a:r>
              <a:rPr lang="es-ES" sz="1600" dirty="0" smtClean="0"/>
              <a:t> (1912)</a:t>
            </a:r>
            <a:endParaRPr lang="es-ES" sz="1600" dirty="0"/>
          </a:p>
        </p:txBody>
      </p:sp>
      <p:sp>
        <p:nvSpPr>
          <p:cNvPr id="10" name="1 Título"/>
          <p:cNvSpPr txBox="1">
            <a:spLocks/>
          </p:cNvSpPr>
          <p:nvPr/>
        </p:nvSpPr>
        <p:spPr>
          <a:xfrm>
            <a:off x="250877" y="915919"/>
            <a:ext cx="8640960"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s-ES" sz="1600" b="1" dirty="0" smtClean="0"/>
              <a:t>La </a:t>
            </a:r>
            <a:r>
              <a:rPr lang="es-ES" sz="1600" b="1" dirty="0" err="1" smtClean="0"/>
              <a:t>farquhar</a:t>
            </a:r>
            <a:r>
              <a:rPr lang="es-ES" sz="1600" b="1" dirty="0" smtClean="0"/>
              <a:t> perforo 2 pozos  (</a:t>
            </a:r>
            <a:r>
              <a:rPr lang="es-ES" sz="1600" b="1" dirty="0" err="1" smtClean="0"/>
              <a:t>cuevo</a:t>
            </a:r>
            <a:r>
              <a:rPr lang="es-ES" sz="1600" b="1" dirty="0" smtClean="0"/>
              <a:t>  en 1911 Y  </a:t>
            </a:r>
            <a:r>
              <a:rPr lang="es-ES" sz="1600" b="1" dirty="0" err="1" smtClean="0"/>
              <a:t>charagua</a:t>
            </a:r>
            <a:r>
              <a:rPr lang="es-ES" sz="1600" b="1" dirty="0" smtClean="0"/>
              <a:t>  en  1914). </a:t>
            </a:r>
          </a:p>
          <a:p>
            <a:pPr algn="ctr"/>
            <a:r>
              <a:rPr lang="es-ES" sz="1600" b="1" dirty="0" smtClean="0"/>
              <a:t>Se perforo  hasta  200 m.   ambos fueron abandonados por problemas </a:t>
            </a:r>
            <a:r>
              <a:rPr lang="es-ES" sz="1600" b="1" dirty="0" err="1" smtClean="0"/>
              <a:t>tecnicos</a:t>
            </a:r>
            <a:r>
              <a:rPr lang="es-ES" sz="1600" dirty="0" smtClean="0"/>
              <a:t> </a:t>
            </a:r>
            <a:endParaRPr lang="es-ES" sz="1600" dirty="0"/>
          </a:p>
        </p:txBody>
      </p:sp>
      <p:pic>
        <p:nvPicPr>
          <p:cNvPr id="102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b="32110"/>
          <a:stretch/>
        </p:blipFill>
        <p:spPr bwMode="auto">
          <a:xfrm>
            <a:off x="1178918" y="4176606"/>
            <a:ext cx="3249066" cy="161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0079" y="4230489"/>
            <a:ext cx="3027207" cy="159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19431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119566"/>
            <a:ext cx="8712967" cy="1365218"/>
          </a:xfrm>
        </p:spPr>
        <p:txBody>
          <a:bodyPr/>
          <a:lstStyle/>
          <a:p>
            <a:pPr algn="ctr"/>
            <a:r>
              <a:rPr lang="es-ES" sz="3200" b="1" u="sng" cap="none" spc="50" dirty="0" smtClean="0">
                <a:ln w="11430"/>
                <a:solidFill>
                  <a:srgbClr val="FF0000"/>
                </a:solidFill>
                <a:effectLst>
                  <a:outerShdw blurRad="76200" dist="50800" dir="5400000" algn="tl" rotWithShape="0">
                    <a:srgbClr val="000000">
                      <a:alpha val="65000"/>
                    </a:srgbClr>
                  </a:outerShdw>
                </a:effectLst>
              </a:rPr>
              <a:t/>
            </a:r>
            <a:br>
              <a:rPr lang="es-ES" sz="3200" b="1" u="sng" cap="none" spc="50" dirty="0" smtClean="0">
                <a:ln w="11430"/>
                <a:solidFill>
                  <a:srgbClr val="FF0000"/>
                </a:solidFill>
                <a:effectLst>
                  <a:outerShdw blurRad="76200" dist="50800" dir="5400000" algn="tl" rotWithShape="0">
                    <a:srgbClr val="000000">
                      <a:alpha val="65000"/>
                    </a:srgbClr>
                  </a:outerShdw>
                </a:effectLst>
              </a:rPr>
            </a:br>
            <a:r>
              <a:rPr lang="es-ES" sz="3200" b="1" u="sng" cap="none" spc="50" dirty="0" smtClean="0">
                <a:ln w="11430"/>
                <a:solidFill>
                  <a:srgbClr val="FF0000"/>
                </a:solidFill>
                <a:effectLst>
                  <a:outerShdw blurRad="76200" dist="50800" dir="5400000" algn="tl" rotWithShape="0">
                    <a:srgbClr val="000000">
                      <a:alpha val="65000"/>
                    </a:srgbClr>
                  </a:outerShdw>
                </a:effectLst>
              </a:rPr>
              <a:t>CAMIRI</a:t>
            </a:r>
            <a:br>
              <a:rPr lang="es-ES" sz="3200" b="1" u="sng" cap="none" spc="50" dirty="0" smtClean="0">
                <a:ln w="11430"/>
                <a:solidFill>
                  <a:srgbClr val="FF0000"/>
                </a:solidFill>
                <a:effectLst>
                  <a:outerShdw blurRad="76200" dist="50800" dir="5400000" algn="tl" rotWithShape="0">
                    <a:srgbClr val="000000">
                      <a:alpha val="65000"/>
                    </a:srgbClr>
                  </a:outerShdw>
                </a:effectLst>
              </a:rPr>
            </a:br>
            <a:r>
              <a:rPr lang="es-ES" sz="2000" b="1" u="sng" cap="none" spc="50" dirty="0" smtClean="0">
                <a:ln w="11430"/>
                <a:solidFill>
                  <a:srgbClr val="FF0000"/>
                </a:solidFill>
                <a:effectLst>
                  <a:outerShdw blurRad="76200" dist="50800" dir="5400000" algn="tl" rotWithShape="0">
                    <a:srgbClr val="000000">
                      <a:alpha val="65000"/>
                    </a:srgbClr>
                  </a:outerShdw>
                </a:effectLst>
              </a:rPr>
              <a:t>Proyecto Ciudad MUSEO Petrolero </a:t>
            </a:r>
            <a:r>
              <a:rPr lang="es-ES" sz="2000" b="1" cap="none" spc="50" dirty="0" smtClean="0">
                <a:ln w="11430"/>
                <a:effectLst>
                  <a:outerShdw blurRad="76200" dist="50800" dir="5400000" algn="tl" rotWithShape="0">
                    <a:srgbClr val="000000">
                      <a:alpha val="65000"/>
                    </a:srgbClr>
                  </a:outerShdw>
                </a:effectLst>
              </a:rPr>
              <a:t/>
            </a:r>
            <a:br>
              <a:rPr lang="es-ES" sz="2000" b="1" cap="none" spc="50" dirty="0" smtClean="0">
                <a:ln w="11430"/>
                <a:effectLst>
                  <a:outerShdw blurRad="76200" dist="50800" dir="5400000" algn="tl" rotWithShape="0">
                    <a:srgbClr val="000000">
                      <a:alpha val="65000"/>
                    </a:srgbClr>
                  </a:outerShdw>
                </a:effectLst>
              </a:rPr>
            </a:br>
            <a:r>
              <a:rPr lang="es-ES" sz="2000" b="1" u="sng" cap="none" spc="50" dirty="0" smtClean="0">
                <a:ln w="11430"/>
                <a:solidFill>
                  <a:srgbClr val="FF0000"/>
                </a:solidFill>
                <a:effectLst>
                  <a:outerShdw blurRad="76200" dist="50800" dir="5400000" algn="tl" rotWithShape="0">
                    <a:srgbClr val="000000">
                      <a:alpha val="65000"/>
                    </a:srgbClr>
                  </a:outerShdw>
                </a:effectLst>
              </a:rPr>
              <a:t>LEY 2240 del 31 de Julio de 2001 </a:t>
            </a:r>
            <a:r>
              <a:rPr lang="es-ES" sz="2000" b="1" cap="none" spc="50" dirty="0" smtClean="0">
                <a:ln w="11430"/>
                <a:effectLst>
                  <a:outerShdw blurRad="76200" dist="50800" dir="5400000" algn="tl" rotWithShape="0">
                    <a:srgbClr val="000000">
                      <a:alpha val="65000"/>
                    </a:srgbClr>
                  </a:outerShdw>
                </a:effectLst>
              </a:rPr>
              <a:t/>
            </a:r>
            <a:br>
              <a:rPr lang="es-ES" sz="2000" b="1" cap="none" spc="50" dirty="0" smtClean="0">
                <a:ln w="11430"/>
                <a:effectLst>
                  <a:outerShdw blurRad="76200" dist="50800" dir="5400000" algn="tl" rotWithShape="0">
                    <a:srgbClr val="000000">
                      <a:alpha val="65000"/>
                    </a:srgbClr>
                  </a:outerShdw>
                </a:effectLst>
              </a:rPr>
            </a:br>
            <a:endParaRPr lang="es-ES" sz="20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251520" y="119566"/>
            <a:ext cx="1548764" cy="645138"/>
          </a:xfrm>
          <a:prstGeom prst="rect">
            <a:avLst/>
          </a:prstGeom>
          <a:noFill/>
          <a:ln w="9525">
            <a:noFill/>
            <a:miter lim="800000"/>
            <a:headEnd/>
            <a:tailEnd/>
          </a:ln>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312" y="93480"/>
            <a:ext cx="1508372" cy="64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SONY\Desktop\ESCRITORES (Sociedad SEGH) Santa Cruz 2019\20190308_1211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2051315" y="762412"/>
            <a:ext cx="5102263" cy="6685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9728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119566"/>
            <a:ext cx="8712967" cy="6621802"/>
          </a:xfrm>
        </p:spPr>
        <p:txBody>
          <a:bodyPr/>
          <a:lstStyle/>
          <a:p>
            <a:pPr algn="ctr"/>
            <a:r>
              <a:rPr lang="es-ES" sz="4000" b="1" u="sng" cap="none" spc="50" dirty="0" smtClean="0">
                <a:ln w="11430"/>
                <a:solidFill>
                  <a:srgbClr val="FF0000"/>
                </a:solidFill>
                <a:effectLst>
                  <a:outerShdw blurRad="76200" dist="50800" dir="5400000" algn="tl" rotWithShape="0">
                    <a:srgbClr val="000000">
                      <a:alpha val="65000"/>
                    </a:srgbClr>
                  </a:outerShdw>
                </a:effectLst>
              </a:rPr>
              <a:t>CAMIRI</a:t>
            </a:r>
            <a:br>
              <a:rPr lang="es-ES" sz="4000" b="1" u="sng" cap="none" spc="50" dirty="0" smtClean="0">
                <a:ln w="11430"/>
                <a:solidFill>
                  <a:srgbClr val="FF0000"/>
                </a:solidFill>
                <a:effectLst>
                  <a:outerShdw blurRad="76200" dist="50800" dir="5400000" algn="tl" rotWithShape="0">
                    <a:srgbClr val="000000">
                      <a:alpha val="65000"/>
                    </a:srgbClr>
                  </a:outerShdw>
                </a:effectLst>
              </a:rPr>
            </a:br>
            <a:r>
              <a:rPr lang="es-ES" sz="4000" b="1" u="sng" cap="none" spc="50" dirty="0" smtClean="0">
                <a:ln w="11430"/>
                <a:solidFill>
                  <a:srgbClr val="FF0000"/>
                </a:solidFill>
                <a:effectLst>
                  <a:outerShdw blurRad="76200" dist="50800" dir="5400000" algn="tl" rotWithShape="0">
                    <a:srgbClr val="000000">
                      <a:alpha val="65000"/>
                    </a:srgbClr>
                  </a:outerShdw>
                </a:effectLst>
              </a:rPr>
              <a:t>Proyecto Ciudad MUSEO Petrolero </a:t>
            </a:r>
            <a:r>
              <a:rPr lang="es-ES" sz="4000" b="1" cap="none" spc="50" dirty="0" smtClean="0">
                <a:ln w="11430"/>
                <a:effectLst>
                  <a:outerShdw blurRad="76200" dist="50800" dir="5400000" algn="tl" rotWithShape="0">
                    <a:srgbClr val="000000">
                      <a:alpha val="65000"/>
                    </a:srgbClr>
                  </a:outerShdw>
                </a:effectLst>
              </a:rPr>
              <a:t/>
            </a:r>
            <a:br>
              <a:rPr lang="es-ES" sz="4000" b="1" cap="none" spc="50" dirty="0" smtClean="0">
                <a:ln w="11430"/>
                <a:effectLst>
                  <a:outerShdw blurRad="76200" dist="50800" dir="5400000" algn="tl" rotWithShape="0">
                    <a:srgbClr val="000000">
                      <a:alpha val="65000"/>
                    </a:srgbClr>
                  </a:outerShdw>
                </a:effectLst>
              </a:rPr>
            </a:br>
            <a:r>
              <a:rPr lang="es-ES" sz="4000" b="1" cap="none" spc="50" dirty="0">
                <a:ln w="11430"/>
                <a:effectLst>
                  <a:outerShdw blurRad="76200" dist="50800" dir="5400000" algn="tl" rotWithShape="0">
                    <a:srgbClr val="000000">
                      <a:alpha val="65000"/>
                    </a:srgbClr>
                  </a:outerShdw>
                </a:effectLst>
              </a:rPr>
              <a:t/>
            </a:r>
            <a:br>
              <a:rPr lang="es-ES" sz="4000" b="1" cap="none" spc="50" dirty="0">
                <a:ln w="11430"/>
                <a:effectLst>
                  <a:outerShdw blurRad="76200" dist="50800" dir="5400000" algn="tl" rotWithShape="0">
                    <a:srgbClr val="000000">
                      <a:alpha val="65000"/>
                    </a:srgbClr>
                  </a:outerShdw>
                </a:effectLst>
              </a:rPr>
            </a:br>
            <a:r>
              <a:rPr lang="es-ES" sz="4000" b="1" cap="none" spc="50" dirty="0" smtClean="0">
                <a:ln w="11430"/>
                <a:effectLst>
                  <a:outerShdw blurRad="76200" dist="50800" dir="5400000" algn="tl" rotWithShape="0">
                    <a:srgbClr val="000000">
                      <a:alpha val="65000"/>
                    </a:srgbClr>
                  </a:outerShdw>
                </a:effectLst>
              </a:rPr>
              <a:t/>
            </a:r>
            <a:br>
              <a:rPr lang="es-ES" sz="4000" b="1" cap="none" spc="50" dirty="0" smtClean="0">
                <a:ln w="11430"/>
                <a:effectLst>
                  <a:outerShdw blurRad="76200" dist="50800" dir="5400000" algn="tl" rotWithShape="0">
                    <a:srgbClr val="000000">
                      <a:alpha val="65000"/>
                    </a:srgbClr>
                  </a:outerShdw>
                </a:effectLst>
              </a:rPr>
            </a:br>
            <a:r>
              <a:rPr lang="es-ES" sz="4000" b="1" cap="none" spc="50" dirty="0">
                <a:ln w="11430"/>
                <a:effectLst>
                  <a:outerShdw blurRad="76200" dist="50800" dir="5400000" algn="tl" rotWithShape="0">
                    <a:srgbClr val="000000">
                      <a:alpha val="65000"/>
                    </a:srgbClr>
                  </a:outerShdw>
                </a:effectLst>
              </a:rPr>
              <a:t/>
            </a:r>
            <a:br>
              <a:rPr lang="es-ES" sz="4000" b="1" cap="none" spc="50" dirty="0">
                <a:ln w="11430"/>
                <a:effectLst>
                  <a:outerShdw blurRad="76200" dist="50800" dir="5400000" algn="tl" rotWithShape="0">
                    <a:srgbClr val="000000">
                      <a:alpha val="65000"/>
                    </a:srgbClr>
                  </a:outerShdw>
                </a:effectLst>
              </a:rPr>
            </a:br>
            <a:r>
              <a:rPr lang="es-ES" sz="4000" b="1" cap="none" spc="50" dirty="0" smtClean="0">
                <a:ln w="11430"/>
                <a:effectLst>
                  <a:outerShdw blurRad="76200" dist="50800" dir="5400000" algn="tl" rotWithShape="0">
                    <a:srgbClr val="000000">
                      <a:alpha val="65000"/>
                    </a:srgbClr>
                  </a:outerShdw>
                </a:effectLst>
              </a:rPr>
              <a:t/>
            </a:r>
            <a:br>
              <a:rPr lang="es-ES" sz="4000" b="1" cap="none" spc="50" dirty="0" smtClean="0">
                <a:ln w="11430"/>
                <a:effectLst>
                  <a:outerShdw blurRad="76200" dist="50800" dir="5400000" algn="tl" rotWithShape="0">
                    <a:srgbClr val="000000">
                      <a:alpha val="65000"/>
                    </a:srgbClr>
                  </a:outerShdw>
                </a:effectLst>
              </a:rPr>
            </a:br>
            <a:r>
              <a:rPr lang="es-ES" sz="4000" b="1" cap="none" spc="50" dirty="0">
                <a:ln w="11430"/>
                <a:effectLst>
                  <a:outerShdw blurRad="76200" dist="50800" dir="5400000" algn="tl" rotWithShape="0">
                    <a:srgbClr val="000000">
                      <a:alpha val="65000"/>
                    </a:srgbClr>
                  </a:outerShdw>
                </a:effectLst>
              </a:rPr>
              <a:t/>
            </a:r>
            <a:br>
              <a:rPr lang="es-ES" sz="4000" b="1" cap="none" spc="50" dirty="0">
                <a:ln w="11430"/>
                <a:effectLst>
                  <a:outerShdw blurRad="76200" dist="50800" dir="5400000" algn="tl" rotWithShape="0">
                    <a:srgbClr val="000000">
                      <a:alpha val="65000"/>
                    </a:srgbClr>
                  </a:outerShdw>
                </a:effectLst>
              </a:rPr>
            </a:br>
            <a:r>
              <a:rPr lang="es-ES" sz="4000" b="1" cap="none" spc="50" dirty="0" smtClean="0">
                <a:ln w="11430"/>
                <a:effectLst>
                  <a:outerShdw blurRad="76200" dist="50800" dir="5400000" algn="tl" rotWithShape="0">
                    <a:srgbClr val="000000">
                      <a:alpha val="65000"/>
                    </a:srgbClr>
                  </a:outerShdw>
                </a:effectLst>
              </a:rPr>
              <a:t/>
            </a:r>
            <a:br>
              <a:rPr lang="es-ES" sz="4000" b="1" cap="none" spc="50" dirty="0" smtClean="0">
                <a:ln w="11430"/>
                <a:effectLst>
                  <a:outerShdw blurRad="76200" dist="50800" dir="5400000" algn="tl" rotWithShape="0">
                    <a:srgbClr val="000000">
                      <a:alpha val="65000"/>
                    </a:srgbClr>
                  </a:outerShdw>
                </a:effectLst>
              </a:rPr>
            </a:br>
            <a:r>
              <a:rPr lang="es-ES" sz="4000" b="1" u="sng" cap="none" spc="50" dirty="0" smtClean="0">
                <a:ln w="11430"/>
                <a:solidFill>
                  <a:srgbClr val="FF0000"/>
                </a:solidFill>
                <a:effectLst>
                  <a:outerShdw blurRad="76200" dist="50800" dir="5400000" algn="tl" rotWithShape="0">
                    <a:srgbClr val="000000">
                      <a:alpha val="65000"/>
                    </a:srgbClr>
                  </a:outerShdw>
                </a:effectLst>
              </a:rPr>
              <a:t>CAMIREÑO DE ORO </a:t>
            </a:r>
            <a:r>
              <a:rPr lang="es-ES" sz="4000" b="1" cap="none" spc="50" dirty="0" smtClean="0">
                <a:ln w="11430"/>
                <a:effectLst>
                  <a:outerShdw blurRad="76200" dist="50800" dir="5400000" algn="tl" rotWithShape="0">
                    <a:srgbClr val="000000">
                      <a:alpha val="65000"/>
                    </a:srgbClr>
                  </a:outerShdw>
                </a:effectLst>
              </a:rPr>
              <a:t/>
            </a:r>
            <a:br>
              <a:rPr lang="es-ES" sz="4000" b="1" cap="none" spc="50" dirty="0" smtClean="0">
                <a:ln w="11430"/>
                <a:effectLst>
                  <a:outerShdw blurRad="76200" dist="50800" dir="5400000" algn="tl" rotWithShape="0">
                    <a:srgbClr val="000000">
                      <a:alpha val="65000"/>
                    </a:srgbClr>
                  </a:outerShdw>
                </a:effectLst>
              </a:rPr>
            </a:br>
            <a:endParaRPr lang="es-ES" sz="48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251520" y="119566"/>
            <a:ext cx="1548764" cy="645138"/>
          </a:xfrm>
          <a:prstGeom prst="rect">
            <a:avLst/>
          </a:prstGeom>
          <a:noFill/>
          <a:ln w="9525">
            <a:noFill/>
            <a:miter lim="800000"/>
            <a:headEnd/>
            <a:tailEnd/>
          </a:ln>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312" y="93480"/>
            <a:ext cx="1508372" cy="64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descr="C:\Users\SONY\Desktop\WhatsApps (Fotos)\CAMIRI\CAMIRI - Viejos Equipos YPFB _155813365397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2661" y="4758487"/>
            <a:ext cx="2646022" cy="191836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SONY\Desktop\WhatsApps (Fotos)\CAMIRI\CAMIRI (MONUMENTOS)\Puente viejo  -20170123-WA003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800" y="4797150"/>
            <a:ext cx="3336032" cy="1869568"/>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SONY\Desktop\WhatsApps (Fotos)\CAMIRI\CAMIRI (MONUMENTOS)\Arco de YPFB -20170419-WA001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3728" y="2658939"/>
            <a:ext cx="3591348" cy="191164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04" y="1779107"/>
            <a:ext cx="1846754" cy="2812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38622" y="2348880"/>
            <a:ext cx="2962923" cy="2221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descr="C:\Users\SONY\Desktop\IMAGENES - HISTORIAS - LIBRO\04 IMAGENES DE CAMIRI\Lugar El burrito (Barrio San Jose).jpg"/>
          <p:cNvPicPr>
            <a:picLocks noChangeAspect="1" noChangeArrowheads="1"/>
          </p:cNvPicPr>
          <p:nvPr/>
        </p:nvPicPr>
        <p:blipFill rotWithShape="1">
          <a:blip r:embed="rId9">
            <a:extLst>
              <a:ext uri="{28A0092B-C50C-407E-A947-70E740481C1C}">
                <a14:useLocalDpi xmlns:a14="http://schemas.microsoft.com/office/drawing/2010/main" val="0"/>
              </a:ext>
            </a:extLst>
          </a:blip>
          <a:srcRect l="4645" r="17954"/>
          <a:stretch/>
        </p:blipFill>
        <p:spPr bwMode="auto">
          <a:xfrm>
            <a:off x="224298" y="4934389"/>
            <a:ext cx="2399793" cy="1742464"/>
          </a:xfrm>
          <a:prstGeom prst="rect">
            <a:avLst/>
          </a:prstGeom>
          <a:noFill/>
          <a:extLst>
            <a:ext uri="{909E8E84-426E-40DD-AFC4-6F175D3DCCD1}">
              <a14:hiddenFill xmlns:a14="http://schemas.microsoft.com/office/drawing/2010/main">
                <a:solidFill>
                  <a:srgbClr val="FFFFFF"/>
                </a:solidFill>
              </a14:hiddenFill>
            </a:ext>
          </a:extLst>
        </p:spPr>
      </p:pic>
      <p:sp>
        <p:nvSpPr>
          <p:cNvPr id="11" name="1 Título"/>
          <p:cNvSpPr txBox="1">
            <a:spLocks/>
          </p:cNvSpPr>
          <p:nvPr/>
        </p:nvSpPr>
        <p:spPr>
          <a:xfrm>
            <a:off x="2143182" y="1628800"/>
            <a:ext cx="5093114" cy="576063"/>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endParaRPr lang="es-ES" sz="2000" b="1" u="sng" cap="none" spc="50" dirty="0" smtClean="0">
              <a:ln w="11430"/>
              <a:solidFill>
                <a:srgbClr val="FF0000"/>
              </a:solidFill>
              <a:effectLst>
                <a:outerShdw blurRad="76200" dist="50800" dir="5400000" algn="tl" rotWithShape="0">
                  <a:srgbClr val="000000">
                    <a:alpha val="65000"/>
                  </a:srgbClr>
                </a:outerShdw>
              </a:effectLst>
            </a:endParaRPr>
          </a:p>
          <a:p>
            <a:pPr algn="ctr"/>
            <a:r>
              <a:rPr lang="es-ES" sz="2400" b="1" u="sng" cap="none" spc="50" dirty="0" smtClean="0">
                <a:ln w="11430"/>
                <a:solidFill>
                  <a:srgbClr val="FF0000"/>
                </a:solidFill>
                <a:effectLst>
                  <a:outerShdw blurRad="76200" dist="50800" dir="5400000" algn="tl" rotWithShape="0">
                    <a:srgbClr val="000000">
                      <a:alpha val="65000"/>
                    </a:srgbClr>
                  </a:outerShdw>
                </a:effectLst>
              </a:rPr>
              <a:t>LEY 2240 del 31 de Julio de 2001 </a:t>
            </a:r>
            <a:r>
              <a:rPr lang="es-ES" sz="2000" b="1" cap="none" spc="50" dirty="0" smtClean="0">
                <a:ln w="11430"/>
                <a:effectLst>
                  <a:outerShdw blurRad="76200" dist="50800" dir="5400000" algn="tl" rotWithShape="0">
                    <a:srgbClr val="000000">
                      <a:alpha val="65000"/>
                    </a:srgbClr>
                  </a:outerShdw>
                </a:effectLst>
              </a:rPr>
              <a:t/>
            </a:r>
            <a:br>
              <a:rPr lang="es-ES" sz="2000" b="1" cap="none" spc="50" dirty="0" smtClean="0">
                <a:ln w="11430"/>
                <a:effectLst>
                  <a:outerShdw blurRad="76200" dist="50800" dir="5400000" algn="tl" rotWithShape="0">
                    <a:srgbClr val="000000">
                      <a:alpha val="65000"/>
                    </a:srgbClr>
                  </a:outerShdw>
                </a:effectLst>
              </a:rPr>
            </a:br>
            <a:endParaRPr lang="es-ES" sz="2000" b="1" cap="none" spc="50" dirty="0">
              <a:ln w="11430"/>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5630439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60648"/>
            <a:ext cx="8496943" cy="6480720"/>
          </a:xfrm>
        </p:spPr>
        <p:txBody>
          <a:bodyPr/>
          <a:lstStyle/>
          <a:p>
            <a:pPr algn="ctr"/>
            <a:r>
              <a:rPr lang="es-ES" sz="5400" b="1" cap="none" spc="50" dirty="0" smtClean="0">
                <a:ln w="11430"/>
                <a:solidFill>
                  <a:srgbClr val="FF0000"/>
                </a:solidFill>
                <a:effectLst>
                  <a:outerShdw blurRad="76200" dist="50800" dir="5400000" algn="tl" rotWithShape="0">
                    <a:srgbClr val="000000">
                      <a:alpha val="65000"/>
                    </a:srgbClr>
                  </a:outerShdw>
                </a:effectLst>
              </a:rPr>
              <a:t/>
            </a:r>
            <a:br>
              <a:rPr lang="es-ES" sz="5400" b="1" cap="none" spc="50" dirty="0" smtClean="0">
                <a:ln w="11430"/>
                <a:solidFill>
                  <a:srgbClr val="FF0000"/>
                </a:solidFill>
                <a:effectLst>
                  <a:outerShdw blurRad="76200" dist="50800" dir="5400000" algn="tl" rotWithShape="0">
                    <a:srgbClr val="000000">
                      <a:alpha val="65000"/>
                    </a:srgbClr>
                  </a:outerShdw>
                </a:effectLst>
              </a:rPr>
            </a:br>
            <a:r>
              <a:rPr lang="es-ES" sz="5400" b="1" cap="none" spc="50" dirty="0" smtClean="0">
                <a:ln w="11430"/>
                <a:solidFill>
                  <a:srgbClr val="FF0000"/>
                </a:solidFill>
                <a:effectLst>
                  <a:outerShdw blurRad="76200" dist="50800" dir="5400000" algn="tl" rotWithShape="0">
                    <a:srgbClr val="000000">
                      <a:alpha val="65000"/>
                    </a:srgbClr>
                  </a:outerShdw>
                </a:effectLst>
              </a:rPr>
              <a:t/>
            </a:r>
            <a:br>
              <a:rPr lang="es-ES" sz="5400" b="1" cap="none" spc="50" dirty="0" smtClean="0">
                <a:ln w="11430"/>
                <a:solidFill>
                  <a:srgbClr val="FF0000"/>
                </a:solidFill>
                <a:effectLst>
                  <a:outerShdw blurRad="76200" dist="50800" dir="5400000" algn="tl" rotWithShape="0">
                    <a:srgbClr val="000000">
                      <a:alpha val="65000"/>
                    </a:srgbClr>
                  </a:outerShdw>
                </a:effectLst>
              </a:rPr>
            </a:br>
            <a:r>
              <a:rPr lang="es-ES" sz="4400" b="1" u="sng" cap="none" spc="50" dirty="0" smtClean="0">
                <a:ln w="11430"/>
                <a:solidFill>
                  <a:srgbClr val="FF0000"/>
                </a:solidFill>
                <a:effectLst>
                  <a:outerShdw blurRad="76200" dist="50800" dir="5400000" algn="tl" rotWithShape="0">
                    <a:srgbClr val="000000">
                      <a:alpha val="65000"/>
                    </a:srgbClr>
                  </a:outerShdw>
                </a:effectLst>
              </a:rPr>
              <a:t>MI  OPINION  PERSONAL</a:t>
            </a:r>
            <a:r>
              <a:rPr lang="es-ES" sz="5400" b="1" cap="none" spc="50" dirty="0">
                <a:ln w="11430"/>
                <a:solidFill>
                  <a:srgbClr val="FF0000"/>
                </a:solidFill>
                <a:effectLst>
                  <a:outerShdw blurRad="76200" dist="50800" dir="5400000" algn="tl" rotWithShape="0">
                    <a:srgbClr val="000000">
                      <a:alpha val="65000"/>
                    </a:srgbClr>
                  </a:outerShdw>
                </a:effectLst>
              </a:rPr>
              <a:t/>
            </a:r>
            <a:br>
              <a:rPr lang="es-ES" sz="5400" b="1" cap="none" spc="50" dirty="0">
                <a:ln w="11430"/>
                <a:solidFill>
                  <a:srgbClr val="FF0000"/>
                </a:solidFill>
                <a:effectLst>
                  <a:outerShdw blurRad="76200" dist="50800" dir="5400000" algn="tl" rotWithShape="0">
                    <a:srgbClr val="000000">
                      <a:alpha val="65000"/>
                    </a:srgbClr>
                  </a:outerShdw>
                </a:effectLst>
              </a:rPr>
            </a:br>
            <a:r>
              <a:rPr lang="es-ES" sz="2400" b="1" cap="none" spc="50" dirty="0" smtClean="0">
                <a:ln w="11430"/>
                <a:solidFill>
                  <a:srgbClr val="000000"/>
                </a:solidFill>
                <a:effectLst>
                  <a:outerShdw blurRad="76200" dist="50800" dir="5400000" algn="tl" rotWithShape="0">
                    <a:srgbClr val="000000">
                      <a:alpha val="65000"/>
                    </a:srgbClr>
                  </a:outerShdw>
                </a:effectLst>
              </a:rPr>
              <a:t>Como </a:t>
            </a:r>
            <a:r>
              <a:rPr lang="es-ES" sz="2400" b="1" cap="none" spc="50" dirty="0" err="1" smtClean="0">
                <a:ln w="11430"/>
                <a:solidFill>
                  <a:srgbClr val="000000"/>
                </a:solidFill>
                <a:effectLst>
                  <a:outerShdw blurRad="76200" dist="50800" dir="5400000" algn="tl" rotWithShape="0">
                    <a:srgbClr val="000000">
                      <a:alpha val="65000"/>
                    </a:srgbClr>
                  </a:outerShdw>
                </a:effectLst>
              </a:rPr>
              <a:t>Camireño</a:t>
            </a:r>
            <a:r>
              <a:rPr lang="es-ES" sz="2400" b="1" cap="none" spc="50" dirty="0" smtClean="0">
                <a:ln w="11430"/>
                <a:solidFill>
                  <a:srgbClr val="000000"/>
                </a:solidFill>
                <a:effectLst>
                  <a:outerShdw blurRad="76200" dist="50800" dir="5400000" algn="tl" rotWithShape="0">
                    <a:srgbClr val="000000">
                      <a:alpha val="65000"/>
                    </a:srgbClr>
                  </a:outerShdw>
                </a:effectLst>
              </a:rPr>
              <a:t>, Ex-trabajador Petrolero de YPFB </a:t>
            </a:r>
            <a:br>
              <a:rPr lang="es-ES" sz="2400" b="1" cap="none" spc="50" dirty="0" smtClean="0">
                <a:ln w="11430"/>
                <a:solidFill>
                  <a:srgbClr val="000000"/>
                </a:solidFill>
                <a:effectLst>
                  <a:outerShdw blurRad="76200" dist="50800" dir="5400000" algn="tl" rotWithShape="0">
                    <a:srgbClr val="000000">
                      <a:alpha val="65000"/>
                    </a:srgbClr>
                  </a:outerShdw>
                </a:effectLst>
              </a:rPr>
            </a:br>
            <a:r>
              <a:rPr lang="es-ES" sz="2400" b="1" cap="none" spc="50" dirty="0" smtClean="0">
                <a:ln w="11430"/>
                <a:solidFill>
                  <a:srgbClr val="000000"/>
                </a:solidFill>
                <a:effectLst>
                  <a:outerShdw blurRad="76200" dist="50800" dir="5400000" algn="tl" rotWithShape="0">
                    <a:srgbClr val="000000">
                      <a:alpha val="65000"/>
                    </a:srgbClr>
                  </a:outerShdw>
                </a:effectLst>
              </a:rPr>
              <a:t>(La Gran Escuela) y otras Empresas Privadas, creo que TODOS LOS TRABAJADORES (Activos y Pasivos), de YPFB, OPERADORAS Y EMPRESAS DE SERVICIO </a:t>
            </a:r>
            <a:br>
              <a:rPr lang="es-ES" sz="2400" b="1" cap="none" spc="50" dirty="0" smtClean="0">
                <a:ln w="11430"/>
                <a:solidFill>
                  <a:srgbClr val="000000"/>
                </a:solidFill>
                <a:effectLst>
                  <a:outerShdw blurRad="76200" dist="50800" dir="5400000" algn="tl" rotWithShape="0">
                    <a:srgbClr val="000000">
                      <a:alpha val="65000"/>
                    </a:srgbClr>
                  </a:outerShdw>
                </a:effectLst>
              </a:rPr>
            </a:br>
            <a:r>
              <a:rPr lang="es-ES" sz="2400" b="1" cap="none" spc="50" dirty="0" smtClean="0">
                <a:ln w="11430"/>
                <a:solidFill>
                  <a:srgbClr val="000000"/>
                </a:solidFill>
                <a:effectLst>
                  <a:outerShdw blurRad="76200" dist="50800" dir="5400000" algn="tl" rotWithShape="0">
                    <a:srgbClr val="000000">
                      <a:alpha val="65000"/>
                    </a:srgbClr>
                  </a:outerShdw>
                </a:effectLst>
              </a:rPr>
              <a:t>tenemos la Obligación Moral y Material de dejar las </a:t>
            </a:r>
            <a:br>
              <a:rPr lang="es-ES" sz="2400" b="1" cap="none" spc="50" dirty="0" smtClean="0">
                <a:ln w="11430"/>
                <a:solidFill>
                  <a:srgbClr val="000000"/>
                </a:solidFill>
                <a:effectLst>
                  <a:outerShdw blurRad="76200" dist="50800" dir="5400000" algn="tl" rotWithShape="0">
                    <a:srgbClr val="000000">
                      <a:alpha val="65000"/>
                    </a:srgbClr>
                  </a:outerShdw>
                </a:effectLst>
              </a:rPr>
            </a:br>
            <a:r>
              <a:rPr lang="es-ES" sz="2400" b="1" u="sng" cap="none" spc="50" dirty="0" smtClean="0">
                <a:ln w="11430"/>
                <a:solidFill>
                  <a:srgbClr val="FF0000"/>
                </a:solidFill>
                <a:effectLst>
                  <a:outerShdw blurRad="76200" dist="50800" dir="5400000" algn="tl" rotWithShape="0">
                    <a:srgbClr val="000000">
                      <a:alpha val="65000"/>
                    </a:srgbClr>
                  </a:outerShdw>
                </a:effectLst>
              </a:rPr>
              <a:t>BASES Literarias y FISICAS de la </a:t>
            </a:r>
            <a:br>
              <a:rPr lang="es-ES" sz="2400" b="1" u="sng" cap="none" spc="50" dirty="0" smtClean="0">
                <a:ln w="11430"/>
                <a:solidFill>
                  <a:srgbClr val="FF0000"/>
                </a:solidFill>
                <a:effectLst>
                  <a:outerShdw blurRad="76200" dist="50800" dir="5400000" algn="tl" rotWithShape="0">
                    <a:srgbClr val="000000">
                      <a:alpha val="65000"/>
                    </a:srgbClr>
                  </a:outerShdw>
                </a:effectLst>
              </a:rPr>
            </a:br>
            <a:r>
              <a:rPr lang="es-ES" sz="2400" b="1" u="sng" cap="none" spc="50" dirty="0" smtClean="0">
                <a:ln w="11430"/>
                <a:solidFill>
                  <a:srgbClr val="FF0000"/>
                </a:solidFill>
                <a:effectLst>
                  <a:outerShdw blurRad="76200" dist="50800" dir="5400000" algn="tl" rotWithShape="0">
                    <a:srgbClr val="000000">
                      <a:alpha val="65000"/>
                    </a:srgbClr>
                  </a:outerShdw>
                </a:effectLst>
              </a:rPr>
              <a:t>HISTORIA PETROLERA DE BOLIVIA</a:t>
            </a:r>
            <a:br>
              <a:rPr lang="es-ES" sz="2400" b="1" u="sng" cap="none" spc="50" dirty="0" smtClean="0">
                <a:ln w="11430"/>
                <a:solidFill>
                  <a:srgbClr val="FF0000"/>
                </a:solidFill>
                <a:effectLst>
                  <a:outerShdw blurRad="76200" dist="50800" dir="5400000" algn="tl" rotWithShape="0">
                    <a:srgbClr val="000000">
                      <a:alpha val="65000"/>
                    </a:srgbClr>
                  </a:outerShdw>
                </a:effectLst>
              </a:rPr>
            </a:br>
            <a:r>
              <a:rPr lang="es-ES" sz="2400" b="1" u="sng" cap="none" spc="50" dirty="0" smtClean="0">
                <a:ln w="11430"/>
                <a:solidFill>
                  <a:srgbClr val="FF0000"/>
                </a:solidFill>
                <a:effectLst>
                  <a:outerShdw blurRad="76200" dist="50800" dir="5400000" algn="tl" rotWithShape="0">
                    <a:srgbClr val="000000">
                      <a:alpha val="65000"/>
                    </a:srgbClr>
                  </a:outerShdw>
                </a:effectLst>
              </a:rPr>
              <a:t> con una BIBLIOTECA y un MUSEO «en CAMIRI»    </a:t>
            </a:r>
            <a:br>
              <a:rPr lang="es-ES" sz="2400" b="1" u="sng" cap="none" spc="50" dirty="0" smtClean="0">
                <a:ln w="11430"/>
                <a:solidFill>
                  <a:srgbClr val="FF0000"/>
                </a:solidFill>
                <a:effectLst>
                  <a:outerShdw blurRad="76200" dist="50800" dir="5400000" algn="tl" rotWithShape="0">
                    <a:srgbClr val="000000">
                      <a:alpha val="65000"/>
                    </a:srgbClr>
                  </a:outerShdw>
                </a:effectLst>
              </a:rPr>
            </a:br>
            <a:r>
              <a:rPr lang="es-ES" sz="2400" b="1" cap="none" spc="50" dirty="0" smtClean="0">
                <a:ln w="11430"/>
                <a:solidFill>
                  <a:srgbClr val="000000"/>
                </a:solidFill>
                <a:effectLst>
                  <a:outerShdw blurRad="76200" dist="50800" dir="5400000" algn="tl" rotWithShape="0">
                    <a:srgbClr val="000000">
                      <a:alpha val="65000"/>
                    </a:srgbClr>
                  </a:outerShdw>
                </a:effectLst>
              </a:rPr>
              <a:t>para que las futuras generaciones conozcan como fueron los inicios del PETROLEO (ORO NEGRO) Boliviano, Pilar fundamental de la Economía de Bolivia durante muchas DECADAS (mas de 50 años aportando al País)</a:t>
            </a:r>
            <a:br>
              <a:rPr lang="es-ES" sz="2400" b="1" cap="none" spc="50" dirty="0" smtClean="0">
                <a:ln w="11430"/>
                <a:solidFill>
                  <a:srgbClr val="000000"/>
                </a:solidFill>
                <a:effectLst>
                  <a:outerShdw blurRad="76200" dist="50800" dir="5400000" algn="tl" rotWithShape="0">
                    <a:srgbClr val="000000">
                      <a:alpha val="65000"/>
                    </a:srgbClr>
                  </a:outerShdw>
                </a:effectLst>
              </a:rPr>
            </a:br>
            <a:r>
              <a:rPr lang="es-ES" sz="2400" b="1" cap="none" spc="50" dirty="0" smtClean="0">
                <a:ln w="11430"/>
                <a:solidFill>
                  <a:srgbClr val="000000"/>
                </a:solidFill>
                <a:effectLst>
                  <a:outerShdw blurRad="76200" dist="50800" dir="5400000" algn="tl" rotWithShape="0">
                    <a:srgbClr val="000000">
                      <a:alpha val="65000"/>
                    </a:srgbClr>
                  </a:outerShdw>
                </a:effectLst>
              </a:rPr>
              <a:t>y que continua hoy en la ACTUALIDAD.</a:t>
            </a:r>
            <a:br>
              <a:rPr lang="es-ES" sz="2400" b="1" cap="none" spc="50" dirty="0" smtClean="0">
                <a:ln w="11430"/>
                <a:solidFill>
                  <a:srgbClr val="000000"/>
                </a:solidFill>
                <a:effectLst>
                  <a:outerShdw blurRad="76200" dist="50800" dir="5400000" algn="tl" rotWithShape="0">
                    <a:srgbClr val="000000">
                      <a:alpha val="65000"/>
                    </a:srgbClr>
                  </a:outerShdw>
                </a:effectLst>
              </a:rPr>
            </a:br>
            <a:r>
              <a:rPr lang="es-ES" sz="2400" b="1" cap="none" spc="50" dirty="0" smtClean="0">
                <a:ln w="11430"/>
                <a:solidFill>
                  <a:srgbClr val="FF0000"/>
                </a:solidFill>
                <a:effectLst>
                  <a:outerShdw blurRad="76200" dist="50800" dir="5400000" algn="tl" rotWithShape="0">
                    <a:srgbClr val="000000">
                      <a:alpha val="65000"/>
                    </a:srgbClr>
                  </a:outerShdw>
                </a:effectLst>
              </a:rPr>
              <a:t>«SEÑORES EL TURISMO ES DINERO QUE INGRESA» </a:t>
            </a:r>
            <a:r>
              <a:rPr lang="es-ES" b="1" cap="none" spc="50" dirty="0" smtClean="0">
                <a:ln w="11430"/>
                <a:solidFill>
                  <a:srgbClr val="FF0000"/>
                </a:solidFill>
                <a:effectLst>
                  <a:outerShdw blurRad="76200" dist="50800" dir="5400000" algn="tl" rotWithShape="0">
                    <a:srgbClr val="000000">
                      <a:alpha val="65000"/>
                    </a:srgbClr>
                  </a:outerShdw>
                </a:effectLst>
              </a:rPr>
              <a:t/>
            </a:r>
            <a:br>
              <a:rPr lang="es-ES" b="1" cap="none" spc="50" dirty="0" smtClean="0">
                <a:ln w="11430"/>
                <a:solidFill>
                  <a:srgbClr val="FF0000"/>
                </a:solidFill>
                <a:effectLst>
                  <a:outerShdw blurRad="76200" dist="50800" dir="5400000" algn="tl" rotWithShape="0">
                    <a:srgbClr val="000000">
                      <a:alpha val="65000"/>
                    </a:srgbClr>
                  </a:outerShdw>
                </a:effectLst>
              </a:rPr>
            </a:br>
            <a:r>
              <a:rPr lang="es-ES" sz="3200" b="1" cap="none" spc="50" dirty="0">
                <a:ln w="11430"/>
                <a:effectLst>
                  <a:outerShdw blurRad="76200" dist="50800" dir="5400000" algn="tl" rotWithShape="0">
                    <a:srgbClr val="000000">
                      <a:alpha val="65000"/>
                    </a:srgbClr>
                  </a:outerShdw>
                </a:effectLst>
              </a:rPr>
              <a:t/>
            </a:r>
            <a:br>
              <a:rPr lang="es-ES" sz="3200" b="1" cap="none" spc="50" dirty="0">
                <a:ln w="11430"/>
                <a:effectLst>
                  <a:outerShdw blurRad="76200" dist="50800" dir="5400000" algn="tl" rotWithShape="0">
                    <a:srgbClr val="000000">
                      <a:alpha val="65000"/>
                    </a:srgbClr>
                  </a:outerShdw>
                </a:effectLst>
              </a:rPr>
            </a:br>
            <a:endParaRPr lang="es-ES" sz="32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260648"/>
            <a:ext cx="1440160" cy="609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260648"/>
            <a:ext cx="1272481" cy="577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38916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03648" y="5678069"/>
            <a:ext cx="6480720" cy="1152128"/>
          </a:xfrm>
        </p:spPr>
        <p:txBody>
          <a:bodyPr>
            <a:normAutofit/>
          </a:bodyPr>
          <a:lstStyle/>
          <a:p>
            <a:r>
              <a:rPr lang="es-ES" sz="6000" dirty="0" smtClean="0">
                <a:solidFill>
                  <a:srgbClr val="FF0000"/>
                </a:solidFill>
              </a:rPr>
              <a:t>MUCHAS  GRACIAS</a:t>
            </a:r>
            <a:endParaRPr lang="es-ES" sz="6000" dirty="0">
              <a:solidFill>
                <a:srgbClr val="FF0000"/>
              </a:solidFill>
            </a:endParaRPr>
          </a:p>
        </p:txBody>
      </p:sp>
      <p:sp>
        <p:nvSpPr>
          <p:cNvPr id="6" name="2 Marcador de contenido"/>
          <p:cNvSpPr txBox="1">
            <a:spLocks/>
          </p:cNvSpPr>
          <p:nvPr/>
        </p:nvSpPr>
        <p:spPr>
          <a:xfrm>
            <a:off x="2339103" y="4493035"/>
            <a:ext cx="4608512" cy="1099766"/>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a:r>
              <a:rPr lang="es-ES" sz="3200" dirty="0" smtClean="0"/>
              <a:t>NO MOLESTAR </a:t>
            </a:r>
          </a:p>
          <a:p>
            <a:pPr algn="ctr"/>
            <a:r>
              <a:rPr lang="es-ES" sz="3200" dirty="0" smtClean="0"/>
              <a:t>«ESTAMOS   TRABAJANDO»</a:t>
            </a:r>
            <a:endParaRPr lang="es-ES" sz="32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5616" y="439147"/>
            <a:ext cx="3756784" cy="38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36334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051720" y="188640"/>
            <a:ext cx="5112568" cy="1152128"/>
          </a:xfrm>
        </p:spPr>
        <p:txBody>
          <a:bodyPr>
            <a:normAutofit/>
          </a:bodyPr>
          <a:lstStyle/>
          <a:p>
            <a:r>
              <a:rPr lang="es-ES" sz="2400" dirty="0" smtClean="0">
                <a:solidFill>
                  <a:srgbClr val="FF0000"/>
                </a:solidFill>
              </a:rPr>
              <a:t>     LOS   NOMBRES  Y  TITULOS   DE</a:t>
            </a:r>
          </a:p>
          <a:p>
            <a:r>
              <a:rPr lang="es-ES" sz="3500" dirty="0" smtClean="0">
                <a:solidFill>
                  <a:srgbClr val="FF0000"/>
                </a:solidFill>
              </a:rPr>
              <a:t>              C A M I R I</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384" y="188640"/>
            <a:ext cx="13589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8649" y="188640"/>
            <a:ext cx="1255713"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300914" y="1484784"/>
            <a:ext cx="8523978" cy="5355312"/>
          </a:xfrm>
          <a:prstGeom prst="rect">
            <a:avLst/>
          </a:prstGeom>
        </p:spPr>
        <p:txBody>
          <a:bodyPr wrap="square">
            <a:spAutoFit/>
          </a:bodyPr>
          <a:lstStyle/>
          <a:p>
            <a:pPr algn="ctr"/>
            <a:r>
              <a:rPr lang="es-BO" dirty="0" smtClean="0">
                <a:latin typeface="Times New Roman" pitchFamily="18" charset="0"/>
                <a:cs typeface="Times New Roman" pitchFamily="18" charset="0"/>
              </a:rPr>
              <a:t>La indómita Nación GUARANI con respecto a la Comunidad</a:t>
            </a:r>
          </a:p>
          <a:p>
            <a:pPr algn="ctr"/>
            <a:r>
              <a:rPr lang="es-BO" b="1" u="sng" dirty="0" smtClean="0">
                <a:latin typeface="Times New Roman" pitchFamily="18" charset="0"/>
                <a:cs typeface="Times New Roman" pitchFamily="18" charset="0"/>
              </a:rPr>
              <a:t>“</a:t>
            </a:r>
            <a:r>
              <a:rPr lang="es-BO" b="1" u="sng" dirty="0">
                <a:latin typeface="Times New Roman" pitchFamily="18" charset="0"/>
                <a:cs typeface="Times New Roman" pitchFamily="18" charset="0"/>
              </a:rPr>
              <a:t>KAA-MIXI, derivo a KAA-MIRI y finalmente quedo en CAMIRI”</a:t>
            </a:r>
            <a:endParaRPr lang="es-ES" dirty="0">
              <a:latin typeface="Times New Roman" pitchFamily="18" charset="0"/>
              <a:cs typeface="Times New Roman" pitchFamily="18" charset="0"/>
            </a:endParaRPr>
          </a:p>
          <a:p>
            <a:pPr algn="ctr">
              <a:spcAft>
                <a:spcPts val="0"/>
              </a:spcAft>
            </a:pPr>
            <a:r>
              <a:rPr lang="es-BO" b="1" u="sng" dirty="0" smtClean="0">
                <a:latin typeface="Times New Roman"/>
                <a:ea typeface="Calibri"/>
                <a:cs typeface="Times New Roman"/>
              </a:rPr>
              <a:t>“</a:t>
            </a:r>
            <a:r>
              <a:rPr lang="es-BO" b="1" u="sng" dirty="0">
                <a:latin typeface="Times New Roman"/>
                <a:ea typeface="Calibri"/>
                <a:cs typeface="Times New Roman"/>
              </a:rPr>
              <a:t>CAMIRI o La BOMBA”  llevo doble nombre durante 13 años </a:t>
            </a:r>
            <a:endParaRPr lang="es-BO" b="1" u="sng" dirty="0" smtClean="0">
              <a:latin typeface="Times New Roman"/>
              <a:ea typeface="Calibri"/>
              <a:cs typeface="Times New Roman"/>
            </a:endParaRPr>
          </a:p>
          <a:p>
            <a:pPr algn="ctr">
              <a:spcAft>
                <a:spcPts val="0"/>
              </a:spcAft>
            </a:pPr>
            <a:r>
              <a:rPr lang="es-BO" b="1" u="sng" dirty="0" smtClean="0">
                <a:latin typeface="Times New Roman"/>
                <a:ea typeface="Calibri"/>
                <a:cs typeface="Times New Roman"/>
              </a:rPr>
              <a:t>(</a:t>
            </a:r>
            <a:r>
              <a:rPr lang="es-BO" b="1" u="sng" dirty="0">
                <a:latin typeface="Times New Roman"/>
                <a:ea typeface="Calibri"/>
                <a:cs typeface="Times New Roman"/>
              </a:rPr>
              <a:t>de 1922 al 12-Julio- 1935</a:t>
            </a:r>
            <a:r>
              <a:rPr lang="es-BO" b="1" u="sng" dirty="0" smtClean="0">
                <a:latin typeface="Times New Roman"/>
                <a:ea typeface="Calibri"/>
                <a:cs typeface="Times New Roman"/>
              </a:rPr>
              <a:t>)</a:t>
            </a:r>
            <a:endParaRPr lang="es-ES" sz="2400" dirty="0">
              <a:latin typeface="Calibri"/>
              <a:ea typeface="Calibri"/>
              <a:cs typeface="Times New Roman"/>
            </a:endParaRPr>
          </a:p>
          <a:p>
            <a:pPr algn="ctr">
              <a:spcAft>
                <a:spcPts val="0"/>
              </a:spcAft>
            </a:pPr>
            <a:r>
              <a:rPr lang="es-BO" dirty="0" smtClean="0">
                <a:latin typeface="Times New Roman"/>
                <a:ea typeface="Calibri"/>
                <a:cs typeface="Times New Roman"/>
              </a:rPr>
              <a:t>Esta doble nominación termino en Julio de 1935, cuando este lugar pasó a denominarse </a:t>
            </a:r>
            <a:r>
              <a:rPr lang="es-BO" dirty="0" err="1" smtClean="0">
                <a:latin typeface="Times New Roman"/>
                <a:ea typeface="Calibri"/>
                <a:cs typeface="Times New Roman"/>
              </a:rPr>
              <a:t>Camiri</a:t>
            </a:r>
            <a:r>
              <a:rPr lang="es-BO" dirty="0" smtClean="0">
                <a:latin typeface="Times New Roman"/>
                <a:ea typeface="Calibri"/>
                <a:cs typeface="Times New Roman"/>
              </a:rPr>
              <a:t>, en forma oficial y definitiva.</a:t>
            </a:r>
            <a:endParaRPr lang="es-ES" sz="2400" dirty="0" smtClean="0">
              <a:latin typeface="Calibri"/>
              <a:ea typeface="Calibri"/>
              <a:cs typeface="Times New Roman"/>
            </a:endParaRPr>
          </a:p>
          <a:p>
            <a:pPr algn="ctr">
              <a:spcAft>
                <a:spcPts val="0"/>
              </a:spcAft>
            </a:pPr>
            <a:r>
              <a:rPr lang="es-BO" u="sng" dirty="0" smtClean="0">
                <a:latin typeface="Times New Roman"/>
                <a:ea typeface="Calibri"/>
                <a:cs typeface="Times New Roman"/>
              </a:rPr>
              <a:t>“</a:t>
            </a:r>
            <a:r>
              <a:rPr lang="es-BO" b="1" u="sng" dirty="0">
                <a:latin typeface="Times New Roman"/>
                <a:ea typeface="Calibri"/>
                <a:cs typeface="Times New Roman"/>
              </a:rPr>
              <a:t>CAMIRI”  fue fundada el 12 de Julio de 1935</a:t>
            </a:r>
            <a:r>
              <a:rPr lang="es-BO" dirty="0">
                <a:latin typeface="Times New Roman"/>
                <a:ea typeface="Calibri"/>
                <a:cs typeface="Times New Roman"/>
              </a:rPr>
              <a:t> </a:t>
            </a:r>
            <a:endParaRPr lang="es-ES" sz="2400" dirty="0">
              <a:latin typeface="Calibri"/>
              <a:ea typeface="Calibri"/>
              <a:cs typeface="Times New Roman"/>
            </a:endParaRPr>
          </a:p>
          <a:p>
            <a:pPr algn="ctr">
              <a:spcAft>
                <a:spcPts val="0"/>
              </a:spcAft>
            </a:pPr>
            <a:r>
              <a:rPr lang="es-BO" dirty="0">
                <a:latin typeface="Times New Roman"/>
                <a:ea typeface="Calibri"/>
                <a:cs typeface="Times New Roman"/>
              </a:rPr>
              <a:t>Bajo la presidencia del Dr. José Luis Tejada </a:t>
            </a:r>
            <a:r>
              <a:rPr lang="es-BO" dirty="0" err="1">
                <a:latin typeface="Times New Roman"/>
                <a:ea typeface="Calibri"/>
                <a:cs typeface="Times New Roman"/>
              </a:rPr>
              <a:t>Sorzano</a:t>
            </a:r>
            <a:r>
              <a:rPr lang="es-BO" dirty="0">
                <a:latin typeface="Times New Roman"/>
                <a:ea typeface="Calibri"/>
                <a:cs typeface="Times New Roman"/>
              </a:rPr>
              <a:t> que dicto el Decreto disponiendo la expropiación de 300 hectáreas – la mayor parte de la propiedad denominada </a:t>
            </a:r>
            <a:r>
              <a:rPr lang="es-BO" dirty="0" err="1" smtClean="0">
                <a:latin typeface="Times New Roman"/>
                <a:ea typeface="Calibri"/>
                <a:cs typeface="Times New Roman"/>
              </a:rPr>
              <a:t>Ysipoty</a:t>
            </a:r>
            <a:r>
              <a:rPr lang="es-BO" dirty="0" smtClean="0">
                <a:latin typeface="Times New Roman"/>
                <a:ea typeface="Calibri"/>
                <a:cs typeface="Times New Roman"/>
              </a:rPr>
              <a:t>- </a:t>
            </a:r>
            <a:r>
              <a:rPr lang="es-BO" dirty="0">
                <a:latin typeface="Times New Roman"/>
                <a:ea typeface="Calibri"/>
                <a:cs typeface="Times New Roman"/>
              </a:rPr>
              <a:t>al lado del Campamento petrolero </a:t>
            </a:r>
            <a:r>
              <a:rPr lang="es-BO" dirty="0" err="1">
                <a:latin typeface="Times New Roman"/>
                <a:ea typeface="Calibri"/>
                <a:cs typeface="Times New Roman"/>
              </a:rPr>
              <a:t>Camiri</a:t>
            </a:r>
            <a:r>
              <a:rPr lang="es-BO" dirty="0">
                <a:latin typeface="Times New Roman"/>
                <a:ea typeface="Calibri"/>
                <a:cs typeface="Times New Roman"/>
              </a:rPr>
              <a:t>. Y a partir de la 2da. quincena de julio de 1935, comenzaron los trabajos de urbanización a cargo del personal Militar para dar nacimiento a un </a:t>
            </a:r>
            <a:r>
              <a:rPr lang="es-BO" dirty="0" smtClean="0">
                <a:latin typeface="Times New Roman"/>
                <a:ea typeface="Calibri"/>
                <a:cs typeface="Times New Roman"/>
              </a:rPr>
              <a:t>pueblo (</a:t>
            </a:r>
            <a:r>
              <a:rPr lang="es-BO" b="1" dirty="0" smtClean="0">
                <a:latin typeface="Times New Roman"/>
                <a:ea typeface="Calibri"/>
                <a:cs typeface="Times New Roman"/>
              </a:rPr>
              <a:t>SIN NINGUN TIPO DE FESTEJOS POR SU FUNDACION</a:t>
            </a:r>
            <a:r>
              <a:rPr lang="es-BO" dirty="0" smtClean="0">
                <a:latin typeface="Times New Roman"/>
                <a:ea typeface="Calibri"/>
                <a:cs typeface="Times New Roman"/>
              </a:rPr>
              <a:t>) </a:t>
            </a:r>
            <a:r>
              <a:rPr lang="es-BO" dirty="0">
                <a:latin typeface="Times New Roman"/>
                <a:ea typeface="Calibri"/>
                <a:cs typeface="Times New Roman"/>
              </a:rPr>
              <a:t>que con el correr del tiempo habría de convertirse en una sólida columna económica de Bolivia.</a:t>
            </a:r>
            <a:endParaRPr lang="es-ES" sz="2400" dirty="0">
              <a:latin typeface="Calibri"/>
              <a:ea typeface="Calibri"/>
              <a:cs typeface="Times New Roman"/>
            </a:endParaRPr>
          </a:p>
          <a:p>
            <a:pPr algn="ctr">
              <a:spcAft>
                <a:spcPts val="0"/>
              </a:spcAft>
            </a:pPr>
            <a:r>
              <a:rPr lang="es-BO" b="1" u="sng" dirty="0">
                <a:latin typeface="Times New Roman"/>
                <a:ea typeface="Calibri"/>
                <a:cs typeface="Times New Roman"/>
              </a:rPr>
              <a:t>“CAMIRI”, elevada a rango de Sección  Municipal</a:t>
            </a:r>
            <a:r>
              <a:rPr lang="es-BO" dirty="0">
                <a:latin typeface="Times New Roman"/>
                <a:ea typeface="Calibri"/>
                <a:cs typeface="Times New Roman"/>
              </a:rPr>
              <a:t> </a:t>
            </a:r>
            <a:endParaRPr lang="es-ES" sz="2400" dirty="0">
              <a:latin typeface="Calibri"/>
              <a:ea typeface="Calibri"/>
              <a:cs typeface="Times New Roman"/>
            </a:endParaRPr>
          </a:p>
          <a:p>
            <a:pPr algn="ctr">
              <a:spcAft>
                <a:spcPts val="0"/>
              </a:spcAft>
            </a:pPr>
            <a:r>
              <a:rPr lang="es-BO" dirty="0">
                <a:latin typeface="Times New Roman"/>
                <a:ea typeface="Calibri"/>
                <a:cs typeface="Times New Roman"/>
              </a:rPr>
              <a:t>mediante ley del </a:t>
            </a:r>
            <a:r>
              <a:rPr lang="es-BO" b="1" dirty="0">
                <a:latin typeface="Times New Roman"/>
                <a:ea typeface="Calibri"/>
                <a:cs typeface="Times New Roman"/>
              </a:rPr>
              <a:t>6 de noviembre de 1940</a:t>
            </a:r>
            <a:endParaRPr lang="es-ES" sz="2400" dirty="0">
              <a:latin typeface="Calibri"/>
              <a:ea typeface="Calibri"/>
              <a:cs typeface="Times New Roman"/>
            </a:endParaRPr>
          </a:p>
          <a:p>
            <a:pPr algn="ctr">
              <a:spcAft>
                <a:spcPts val="0"/>
              </a:spcAft>
            </a:pPr>
            <a:r>
              <a:rPr lang="es-BO" b="1" u="sng" dirty="0">
                <a:latin typeface="Times New Roman"/>
                <a:ea typeface="Calibri"/>
                <a:cs typeface="Times New Roman"/>
              </a:rPr>
              <a:t>“CAMIRI” declarada “CAPITAL PETROLERA DE BOLIVIA”</a:t>
            </a:r>
            <a:endParaRPr lang="es-ES" sz="2400" dirty="0">
              <a:latin typeface="Calibri"/>
              <a:ea typeface="Calibri"/>
              <a:cs typeface="Times New Roman"/>
            </a:endParaRPr>
          </a:p>
          <a:p>
            <a:pPr algn="ctr">
              <a:spcAft>
                <a:spcPts val="0"/>
              </a:spcAft>
            </a:pPr>
            <a:r>
              <a:rPr lang="es-BO" dirty="0">
                <a:latin typeface="Times New Roman"/>
                <a:ea typeface="Calibri"/>
                <a:cs typeface="Times New Roman"/>
              </a:rPr>
              <a:t>En la presidencia del Gral. Alfredo Ovando, se dicta el Decreto Ley del </a:t>
            </a:r>
            <a:r>
              <a:rPr lang="es-BO" b="1" dirty="0" smtClean="0">
                <a:latin typeface="Times New Roman"/>
                <a:ea typeface="Calibri"/>
                <a:cs typeface="Times New Roman"/>
              </a:rPr>
              <a:t>22-Junio-1966</a:t>
            </a:r>
            <a:r>
              <a:rPr lang="es-BO" b="1" dirty="0">
                <a:latin typeface="Times New Roman"/>
                <a:ea typeface="Calibri"/>
                <a:cs typeface="Times New Roman"/>
              </a:rPr>
              <a:t>.</a:t>
            </a:r>
            <a:endParaRPr lang="es-ES" sz="2400" dirty="0">
              <a:latin typeface="Calibri"/>
              <a:ea typeface="Calibri"/>
              <a:cs typeface="Times New Roman"/>
            </a:endParaRPr>
          </a:p>
          <a:p>
            <a:pPr algn="ctr">
              <a:spcAft>
                <a:spcPts val="0"/>
              </a:spcAft>
            </a:pPr>
            <a:r>
              <a:rPr lang="es-BO" b="1" u="sng" dirty="0">
                <a:latin typeface="Times New Roman"/>
                <a:ea typeface="Calibri"/>
                <a:cs typeface="Times New Roman"/>
              </a:rPr>
              <a:t>“CAMIRI” ostenta el título de CIUDAD</a:t>
            </a:r>
            <a:endParaRPr lang="es-ES" sz="2400" dirty="0">
              <a:latin typeface="Calibri"/>
              <a:ea typeface="Calibri"/>
              <a:cs typeface="Times New Roman"/>
            </a:endParaRPr>
          </a:p>
          <a:p>
            <a:pPr algn="ctr">
              <a:spcAft>
                <a:spcPts val="0"/>
              </a:spcAft>
            </a:pPr>
            <a:r>
              <a:rPr lang="es-BO" dirty="0">
                <a:latin typeface="Times New Roman"/>
                <a:ea typeface="Calibri"/>
                <a:cs typeface="Times New Roman"/>
              </a:rPr>
              <a:t>a partir del </a:t>
            </a:r>
            <a:r>
              <a:rPr lang="es-BO" b="1" dirty="0">
                <a:latin typeface="Times New Roman"/>
                <a:ea typeface="Calibri"/>
                <a:cs typeface="Times New Roman"/>
              </a:rPr>
              <a:t>4 de Marzo de 1988.</a:t>
            </a:r>
            <a:endParaRPr lang="es-ES" sz="2400" dirty="0">
              <a:effectLst/>
              <a:latin typeface="Calibri"/>
              <a:ea typeface="Calibri"/>
              <a:cs typeface="Times New Roman"/>
            </a:endParaRPr>
          </a:p>
        </p:txBody>
      </p:sp>
    </p:spTree>
    <p:extLst>
      <p:ext uri="{BB962C8B-B14F-4D97-AF65-F5344CB8AC3E}">
        <p14:creationId xmlns:p14="http://schemas.microsoft.com/office/powerpoint/2010/main" val="39799898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119566"/>
            <a:ext cx="8712967" cy="6621802"/>
          </a:xfrm>
        </p:spPr>
        <p:txBody>
          <a:bodyPr/>
          <a:lstStyle/>
          <a:p>
            <a:pPr algn="ctr"/>
            <a:r>
              <a:rPr lang="es-ES" sz="3200" b="1" cap="none" spc="50" dirty="0" smtClean="0">
                <a:ln w="11430"/>
                <a:solidFill>
                  <a:srgbClr val="FF0000"/>
                </a:solidFill>
                <a:effectLst>
                  <a:outerShdw blurRad="76200" dist="50800" dir="5400000" algn="tl" rotWithShape="0">
                    <a:srgbClr val="000000">
                      <a:alpha val="65000"/>
                    </a:srgbClr>
                  </a:outerShdw>
                </a:effectLst>
              </a:rPr>
              <a:t>Los </a:t>
            </a:r>
            <a:r>
              <a:rPr lang="es-ES" sz="3200" b="1" cap="none" spc="50" dirty="0" err="1" smtClean="0">
                <a:ln w="11430"/>
                <a:solidFill>
                  <a:srgbClr val="FF0000"/>
                </a:solidFill>
                <a:effectLst>
                  <a:outerShdw blurRad="76200" dist="50800" dir="5400000" algn="tl" rotWithShape="0">
                    <a:srgbClr val="000000">
                      <a:alpha val="65000"/>
                    </a:srgbClr>
                  </a:outerShdw>
                </a:effectLst>
              </a:rPr>
              <a:t>Guaranies</a:t>
            </a:r>
            <a:r>
              <a:rPr lang="es-ES" sz="3200" b="1" cap="none" spc="50" dirty="0" smtClean="0">
                <a:ln w="11430"/>
                <a:effectLst>
                  <a:outerShdw blurRad="76200" dist="50800" dir="5400000" algn="tl" rotWithShape="0">
                    <a:srgbClr val="000000">
                      <a:alpha val="65000"/>
                    </a:srgbClr>
                  </a:outerShdw>
                </a:effectLst>
              </a:rPr>
              <a:t/>
            </a:r>
            <a:br>
              <a:rPr lang="es-ES" sz="3200" b="1" cap="none" spc="50" dirty="0" smtClean="0">
                <a:ln w="11430"/>
                <a:effectLst>
                  <a:outerShdw blurRad="76200" dist="50800" dir="5400000" algn="tl" rotWithShape="0">
                    <a:srgbClr val="000000">
                      <a:alpha val="65000"/>
                    </a:srgbClr>
                  </a:outerShdw>
                </a:effectLst>
              </a:rPr>
            </a:br>
            <a:r>
              <a:rPr lang="es-ES" sz="1600" b="1" cap="none" spc="50" dirty="0" smtClean="0">
                <a:ln w="11430"/>
                <a:effectLst>
                  <a:outerShdw blurRad="76200" dist="50800" dir="5400000" algn="tl" rotWithShape="0">
                    <a:srgbClr val="000000">
                      <a:alpha val="65000"/>
                    </a:srgbClr>
                  </a:outerShdw>
                </a:effectLst>
              </a:rPr>
              <a:t>La </a:t>
            </a:r>
            <a:r>
              <a:rPr lang="es-ES" sz="1600" b="1" cap="none" spc="50" dirty="0">
                <a:ln w="11430"/>
                <a:effectLst>
                  <a:outerShdw blurRad="76200" dist="50800" dir="5400000" algn="tl" rotWithShape="0">
                    <a:srgbClr val="000000">
                      <a:alpha val="65000"/>
                    </a:srgbClr>
                  </a:outerShdw>
                </a:effectLst>
              </a:rPr>
              <a:t>palabra </a:t>
            </a:r>
            <a:r>
              <a:rPr lang="es-ES" sz="1600" b="1" cap="none" spc="50" dirty="0" smtClean="0">
                <a:ln w="11430"/>
                <a:effectLst>
                  <a:outerShdw blurRad="76200" dist="50800" dir="5400000" algn="tl" rotWithShape="0">
                    <a:srgbClr val="000000">
                      <a:alpha val="65000"/>
                    </a:srgbClr>
                  </a:outerShdw>
                </a:effectLst>
              </a:rPr>
              <a:t>«GUARANI» , significa «combatid-los</a:t>
            </a:r>
            <a:r>
              <a:rPr lang="es-ES" sz="1600" b="1" cap="none" spc="50" dirty="0">
                <a:ln w="11430"/>
                <a:effectLst>
                  <a:outerShdw blurRad="76200" dist="50800" dir="5400000" algn="tl" rotWithShape="0">
                    <a:srgbClr val="000000">
                      <a:alpha val="65000"/>
                    </a:srgbClr>
                  </a:outerShdw>
                </a:effectLst>
              </a:rPr>
              <a:t>". Por otra parte </a:t>
            </a:r>
            <a:r>
              <a:rPr lang="es-ES" sz="1600" b="1" cap="none" spc="50" dirty="0" smtClean="0">
                <a:ln w="11430"/>
                <a:effectLst>
                  <a:outerShdw blurRad="76200" dist="50800" dir="5400000" algn="tl" rotWithShape="0">
                    <a:srgbClr val="000000">
                      <a:alpha val="65000"/>
                    </a:srgbClr>
                  </a:outerShdw>
                </a:effectLst>
              </a:rPr>
              <a:t>significa </a:t>
            </a:r>
            <a:r>
              <a:rPr lang="es-ES" sz="1600" b="1" cap="none" spc="50" dirty="0">
                <a:ln w="11430"/>
                <a:effectLst>
                  <a:outerShdw blurRad="76200" dist="50800" dir="5400000" algn="tl" rotWithShape="0">
                    <a:srgbClr val="000000">
                      <a:alpha val="65000"/>
                    </a:srgbClr>
                  </a:outerShdw>
                </a:effectLst>
              </a:rPr>
              <a:t>precisamente "guerra" o "guerrear". Por lo que se </a:t>
            </a:r>
            <a:r>
              <a:rPr lang="es-ES" sz="1600" b="1" cap="none" spc="50" dirty="0" smtClean="0">
                <a:ln w="11430"/>
                <a:effectLst>
                  <a:outerShdw blurRad="76200" dist="50800" dir="5400000" algn="tl" rotWithShape="0">
                    <a:srgbClr val="000000">
                      <a:alpha val="65000"/>
                    </a:srgbClr>
                  </a:outerShdw>
                </a:effectLst>
              </a:rPr>
              <a:t>consideraban una NACION de GUERREROS. Descubrimientos </a:t>
            </a:r>
            <a:r>
              <a:rPr lang="es-ES" sz="1600" b="1" cap="none" spc="50" dirty="0">
                <a:ln w="11430"/>
                <a:effectLst>
                  <a:outerShdw blurRad="76200" dist="50800" dir="5400000" algn="tl" rotWithShape="0">
                    <a:srgbClr val="000000">
                      <a:alpha val="65000"/>
                    </a:srgbClr>
                  </a:outerShdw>
                </a:effectLst>
              </a:rPr>
              <a:t>en sitios arqueológicos representan un testimonio de la existencia de este grupo étnico a partir del siglo V (500 d. C.), con características que lo distinguen claramente de otros grupos de la misma familia lingüística. . </a:t>
            </a:r>
            <a:r>
              <a:rPr lang="es-ES" sz="3200" b="1" cap="none" spc="50" dirty="0" smtClean="0">
                <a:ln w="11430"/>
                <a:effectLst>
                  <a:outerShdw blurRad="76200" dist="50800" dir="5400000" algn="tl" rotWithShape="0">
                    <a:srgbClr val="000000">
                      <a:alpha val="65000"/>
                    </a:srgbClr>
                  </a:outerShdw>
                </a:effectLst>
              </a:rPr>
              <a:t/>
            </a:r>
            <a:br>
              <a:rPr lang="es-ES" sz="3200" b="1" cap="none" spc="50" dirty="0" smtClean="0">
                <a:ln w="11430"/>
                <a:effectLst>
                  <a:outerShdw blurRad="76200" dist="50800" dir="5400000" algn="tl" rotWithShape="0">
                    <a:srgbClr val="000000">
                      <a:alpha val="65000"/>
                    </a:srgbClr>
                  </a:outerShdw>
                </a:effectLst>
              </a:rPr>
            </a:br>
            <a:r>
              <a:rPr lang="es-ES" sz="1600" b="1" cap="none" spc="50" dirty="0" smtClean="0">
                <a:ln w="11430"/>
                <a:effectLst>
                  <a:outerShdw blurRad="76200" dist="50800" dir="5400000" algn="tl" rotWithShape="0">
                    <a:srgbClr val="000000">
                      <a:alpha val="65000"/>
                    </a:srgbClr>
                  </a:outerShdw>
                </a:effectLst>
              </a:rPr>
              <a:t>Son un Grupo de PUEBLOS NATIVOS SUDAMERICANOS que se ubican en PARAGUAY, ARGENTINA, BRASIL, URUGUAY y Sureste de BOLIVIA (Tarija, Santa Cruz y Chuquisaca).</a:t>
            </a:r>
            <a:br>
              <a:rPr lang="es-ES" sz="1600" b="1" cap="none" spc="50" dirty="0" smtClean="0">
                <a:ln w="11430"/>
                <a:effectLst>
                  <a:outerShdw blurRad="76200" dist="50800" dir="5400000" algn="tl" rotWithShape="0">
                    <a:srgbClr val="000000">
                      <a:alpha val="65000"/>
                    </a:srgbClr>
                  </a:outerShdw>
                </a:effectLst>
              </a:rPr>
            </a:br>
            <a:r>
              <a:rPr lang="es-ES" sz="1600" b="1" cap="none" spc="50" dirty="0" smtClean="0">
                <a:ln w="11430"/>
                <a:solidFill>
                  <a:srgbClr val="FF0000"/>
                </a:solidFill>
                <a:effectLst>
                  <a:outerShdw blurRad="76200" dist="50800" dir="5400000" algn="tl" rotWithShape="0">
                    <a:srgbClr val="000000">
                      <a:alpha val="65000"/>
                    </a:srgbClr>
                  </a:outerShdw>
                </a:effectLst>
              </a:rPr>
              <a:t> Los GUARANIES son DUEÑOS del Poro o Mate, antigua </a:t>
            </a:r>
            <a:r>
              <a:rPr lang="es-ES" sz="1600" b="1" cap="none" spc="50" dirty="0" err="1" smtClean="0">
                <a:ln w="11430"/>
                <a:solidFill>
                  <a:srgbClr val="FF0000"/>
                </a:solidFill>
                <a:effectLst>
                  <a:outerShdw blurRad="76200" dist="50800" dir="5400000" algn="tl" rotWithShape="0">
                    <a:srgbClr val="000000">
                      <a:alpha val="65000"/>
                    </a:srgbClr>
                  </a:outerShdw>
                </a:effectLst>
              </a:rPr>
              <a:t>tradicion</a:t>
            </a:r>
            <a:r>
              <a:rPr lang="es-ES" sz="1600" b="1" cap="none" spc="50" dirty="0" smtClean="0">
                <a:ln w="11430"/>
                <a:solidFill>
                  <a:srgbClr val="FF0000"/>
                </a:solidFill>
                <a:effectLst>
                  <a:outerShdw blurRad="76200" dist="50800" dir="5400000" algn="tl" rotWithShape="0">
                    <a:srgbClr val="000000">
                      <a:alpha val="65000"/>
                    </a:srgbClr>
                  </a:outerShdw>
                </a:effectLst>
              </a:rPr>
              <a:t>.</a:t>
            </a:r>
            <a:r>
              <a:rPr lang="es-ES" sz="4000" b="1" cap="none" spc="50" dirty="0" smtClean="0">
                <a:ln w="11430"/>
                <a:solidFill>
                  <a:srgbClr val="FF0000"/>
                </a:solidFill>
                <a:effectLst>
                  <a:outerShdw blurRad="76200" dist="50800" dir="5400000" algn="tl" rotWithShape="0">
                    <a:srgbClr val="000000">
                      <a:alpha val="65000"/>
                    </a:srgbClr>
                  </a:outerShdw>
                </a:effectLst>
              </a:rPr>
              <a:t/>
            </a:r>
            <a:br>
              <a:rPr lang="es-ES" sz="4000" b="1" cap="none" spc="50" dirty="0" smtClean="0">
                <a:ln w="11430"/>
                <a:solidFill>
                  <a:srgbClr val="FF0000"/>
                </a:solidFill>
                <a:effectLst>
                  <a:outerShdw blurRad="76200" dist="50800" dir="5400000" algn="tl" rotWithShape="0">
                    <a:srgbClr val="000000">
                      <a:alpha val="65000"/>
                    </a:srgbClr>
                  </a:outerShdw>
                </a:effectLst>
              </a:rPr>
            </a:br>
            <a:r>
              <a:rPr lang="es-ES" sz="2000" dirty="0">
                <a:solidFill>
                  <a:srgbClr val="FF0000"/>
                </a:solidFill>
              </a:rPr>
              <a:t/>
            </a:r>
            <a:br>
              <a:rPr lang="es-ES" sz="2000" dirty="0">
                <a:solidFill>
                  <a:srgbClr val="FF0000"/>
                </a:solidFill>
              </a:rPr>
            </a:br>
            <a:r>
              <a:rPr lang="es-ES" sz="2000" b="1" cap="none" spc="50" dirty="0" smtClean="0">
                <a:ln w="11430"/>
                <a:effectLst>
                  <a:outerShdw blurRad="76200" dist="50800" dir="5400000" algn="tl" rotWithShape="0">
                    <a:srgbClr val="000000">
                      <a:alpha val="65000"/>
                    </a:srgbClr>
                  </a:outerShdw>
                </a:effectLst>
              </a:rPr>
              <a:t> </a:t>
            </a:r>
            <a:br>
              <a:rPr lang="es-ES" sz="2000" b="1" cap="none" spc="50" dirty="0" smtClean="0">
                <a:ln w="11430"/>
                <a:effectLst>
                  <a:outerShdw blurRad="76200" dist="50800" dir="5400000" algn="tl" rotWithShape="0">
                    <a:srgbClr val="000000">
                      <a:alpha val="65000"/>
                    </a:srgbClr>
                  </a:outerShdw>
                </a:effectLst>
              </a:rPr>
            </a:br>
            <a:r>
              <a:rPr lang="es-ES" sz="4000" b="1" cap="none" spc="50" dirty="0" smtClean="0">
                <a:ln w="11430"/>
                <a:effectLst>
                  <a:outerShdw blurRad="76200" dist="50800" dir="5400000" algn="tl" rotWithShape="0">
                    <a:srgbClr val="000000">
                      <a:alpha val="65000"/>
                    </a:srgbClr>
                  </a:outerShdw>
                </a:effectLst>
              </a:rPr>
              <a:t/>
            </a:r>
            <a:br>
              <a:rPr lang="es-ES" sz="4000" b="1" cap="none" spc="50" dirty="0" smtClean="0">
                <a:ln w="11430"/>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endParaRPr lang="es-ES" sz="48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208274" y="119566"/>
            <a:ext cx="1349434" cy="717146"/>
          </a:xfrm>
          <a:prstGeom prst="rect">
            <a:avLst/>
          </a:prstGeom>
          <a:noFill/>
          <a:ln w="9525">
            <a:noFill/>
            <a:miter lim="800000"/>
            <a:headEnd/>
            <a:tailEnd/>
          </a:ln>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3684" y="119566"/>
            <a:ext cx="1497419" cy="717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330" y="5231429"/>
            <a:ext cx="974725" cy="140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672" y="5242614"/>
            <a:ext cx="2352675" cy="140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9951" y="5268356"/>
            <a:ext cx="2493963"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descr="C:\Users\SONY\Desktop\IMAGENES - HISTORIAS - LIBRO\08 IMAGENES DE GUARANIES\Guarani 25 - BAIL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75591" y="5242614"/>
            <a:ext cx="1800200" cy="139061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SONY\Desktop\IMAGENES - HISTORIAS - LIBRO\08 IMAGENES DE GUARANIES\Guarani 49.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6002" y="3212976"/>
            <a:ext cx="1185472" cy="1765663"/>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SONY\Desktop\IMAGENES - HISTORIAS - LIBRO\08 IMAGENES DE GUARANIES\Guarani 11 -camiri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75691" y="3066290"/>
            <a:ext cx="1092121" cy="191121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SONY\Desktop\IMAGENES - HISTORIAS - LIBRO\08 IMAGENES DE GUARANIES\Guarani 9.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56045" y="3480472"/>
            <a:ext cx="1352159" cy="1498167"/>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SONY\Desktop\IMAGENES - HISTORIAS - LIBRO\08 IMAGENES DE GUARANIES\Guarani 19.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35599" y="3450776"/>
            <a:ext cx="2273495" cy="152672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sers\SONY\Desktop\IMAGENES - HISTORIAS - LIBRO\08 IMAGENES DE GUARANIES\Guarani 28.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92080" y="3473940"/>
            <a:ext cx="2270974" cy="1511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0416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119566"/>
            <a:ext cx="8712967" cy="6621802"/>
          </a:xfrm>
        </p:spPr>
        <p:txBody>
          <a:bodyPr/>
          <a:lstStyle/>
          <a:p>
            <a:pPr algn="ctr"/>
            <a:r>
              <a:rPr lang="es-ES" sz="2000" b="1" cap="none" spc="50" dirty="0">
                <a:ln w="11430"/>
                <a:solidFill>
                  <a:srgbClr val="FF0000"/>
                </a:solidFill>
                <a:effectLst>
                  <a:outerShdw blurRad="76200" dist="50800" dir="5400000" algn="tl" rotWithShape="0">
                    <a:srgbClr val="000000">
                      <a:alpha val="65000"/>
                    </a:srgbClr>
                  </a:outerShdw>
                </a:effectLst>
              </a:rPr>
              <a:t>1</a:t>
            </a: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4400" b="1" cap="none" spc="50" dirty="0" smtClean="0">
                <a:ln w="11430"/>
                <a:effectLst>
                  <a:outerShdw blurRad="76200" dist="50800" dir="5400000" algn="tl" rotWithShape="0">
                    <a:srgbClr val="000000">
                      <a:alpha val="65000"/>
                    </a:srgbClr>
                  </a:outerShdw>
                </a:effectLst>
              </a:rPr>
              <a:t>1810</a:t>
            </a:r>
            <a:r>
              <a:rPr lang="es-ES" sz="6000" b="1" cap="none" spc="50" dirty="0">
                <a:ln w="11430"/>
                <a:solidFill>
                  <a:srgbClr val="FF0000"/>
                </a:solidFill>
                <a:effectLst>
                  <a:outerShdw blurRad="76200" dist="50800" dir="5400000" algn="tl" rotWithShape="0">
                    <a:srgbClr val="000000">
                      <a:alpha val="65000"/>
                    </a:srgbClr>
                  </a:outerShdw>
                </a:effectLst>
              </a:rPr>
              <a:t/>
            </a:r>
            <a:br>
              <a:rPr lang="es-ES" sz="6000" b="1" cap="none" spc="50" dirty="0">
                <a:ln w="11430"/>
                <a:solidFill>
                  <a:srgbClr val="FF0000"/>
                </a:solidFill>
                <a:effectLst>
                  <a:outerShdw blurRad="76200" dist="50800" dir="5400000" algn="tl" rotWithShape="0">
                    <a:srgbClr val="000000">
                      <a:alpha val="65000"/>
                    </a:srgbClr>
                  </a:outerShdw>
                </a:effectLst>
              </a:rPr>
            </a:br>
            <a:r>
              <a:rPr lang="es-ES" sz="3200" b="1" cap="none" spc="50" dirty="0" smtClean="0">
                <a:ln w="11430"/>
                <a:solidFill>
                  <a:srgbClr val="FF0000"/>
                </a:solidFill>
                <a:effectLst>
                  <a:outerShdw blurRad="76200" dist="50800" dir="5400000" algn="tl" rotWithShape="0">
                    <a:srgbClr val="000000">
                      <a:alpha val="65000"/>
                    </a:srgbClr>
                  </a:outerShdw>
                </a:effectLst>
              </a:rPr>
              <a:t> Alzamiento de MEMBIRAY</a:t>
            </a:r>
            <a:r>
              <a:rPr lang="es-ES" sz="3200" b="1" cap="none" spc="50" dirty="0" smtClean="0">
                <a:ln w="11430"/>
                <a:effectLst>
                  <a:outerShdw blurRad="76200" dist="50800" dir="5400000" algn="tl" rotWithShape="0">
                    <a:srgbClr val="000000">
                      <a:alpha val="65000"/>
                    </a:srgbClr>
                  </a:outerShdw>
                </a:effectLst>
              </a:rPr>
              <a:t/>
            </a:r>
            <a:br>
              <a:rPr lang="es-ES" sz="3200" b="1" cap="none" spc="50" dirty="0" smtClean="0">
                <a:ln w="11430"/>
                <a:effectLst>
                  <a:outerShdw blurRad="76200" dist="50800" dir="5400000" algn="tl" rotWithShape="0">
                    <a:srgbClr val="000000">
                      <a:alpha val="65000"/>
                    </a:srgbClr>
                  </a:outerShdw>
                </a:effectLst>
              </a:rPr>
            </a:br>
            <a:r>
              <a:rPr lang="es-ES" sz="1600" b="1" cap="none" spc="50" dirty="0" smtClean="0">
                <a:ln w="11430"/>
                <a:effectLst>
                  <a:outerShdw blurRad="76200" dist="50800" dir="5400000" algn="tl" rotWithShape="0">
                    <a:srgbClr val="000000">
                      <a:alpha val="65000"/>
                    </a:srgbClr>
                  </a:outerShdw>
                </a:effectLst>
              </a:rPr>
              <a:t>MEMBIRAI</a:t>
            </a:r>
            <a:r>
              <a:rPr lang="es-ES" sz="1600" b="1" cap="none" spc="50" dirty="0">
                <a:ln w="11430"/>
                <a:effectLst>
                  <a:outerShdw blurRad="76200" dist="50800" dir="5400000" algn="tl" rotWithShape="0">
                    <a:srgbClr val="000000">
                      <a:alpha val="65000"/>
                    </a:srgbClr>
                  </a:outerShdw>
                </a:effectLst>
              </a:rPr>
              <a:t>, vocablo guaraní empleado por la mujer, significa “mi hijo o hija”.  </a:t>
            </a:r>
            <a:br>
              <a:rPr lang="es-ES" sz="1600" b="1" cap="none" spc="50" dirty="0">
                <a:ln w="11430"/>
                <a:effectLst>
                  <a:outerShdw blurRad="76200" dist="50800" dir="5400000" algn="tl" rotWithShape="0">
                    <a:srgbClr val="000000">
                      <a:alpha val="65000"/>
                    </a:srgbClr>
                  </a:outerShdw>
                </a:effectLst>
              </a:rPr>
            </a:br>
            <a:r>
              <a:rPr lang="es-ES" sz="1600" b="1" cap="none" spc="50" dirty="0" smtClean="0">
                <a:ln w="11430"/>
                <a:effectLst>
                  <a:outerShdw blurRad="76200" dist="50800" dir="5400000" algn="tl" rotWithShape="0">
                    <a:srgbClr val="000000">
                      <a:alpha val="65000"/>
                    </a:srgbClr>
                  </a:outerShdw>
                </a:effectLst>
              </a:rPr>
              <a:t>El </a:t>
            </a:r>
            <a:r>
              <a:rPr lang="es-ES" sz="1600" b="1" cap="none" spc="50" dirty="0">
                <a:ln w="11430"/>
                <a:effectLst>
                  <a:outerShdw blurRad="76200" dist="50800" dir="5400000" algn="tl" rotWithShape="0">
                    <a:srgbClr val="000000">
                      <a:alpha val="65000"/>
                    </a:srgbClr>
                  </a:outerShdw>
                </a:effectLst>
              </a:rPr>
              <a:t>Fuerte de San Miguel de </a:t>
            </a:r>
            <a:r>
              <a:rPr lang="es-ES" sz="1600" b="1" cap="none" spc="50" dirty="0" err="1">
                <a:ln w="11430"/>
                <a:effectLst>
                  <a:outerShdw blurRad="76200" dist="50800" dir="5400000" algn="tl" rotWithShape="0">
                    <a:srgbClr val="000000">
                      <a:alpha val="65000"/>
                    </a:srgbClr>
                  </a:outerShdw>
                </a:effectLst>
              </a:rPr>
              <a:t>Membiray</a:t>
            </a:r>
            <a:r>
              <a:rPr lang="es-ES" sz="1600" b="1" cap="none" spc="50" dirty="0">
                <a:ln w="11430"/>
                <a:effectLst>
                  <a:outerShdw blurRad="76200" dist="50800" dir="5400000" algn="tl" rotWithShape="0">
                    <a:srgbClr val="000000">
                      <a:alpha val="65000"/>
                    </a:srgbClr>
                  </a:outerShdw>
                </a:effectLst>
              </a:rPr>
              <a:t>, fue fundado el año </a:t>
            </a:r>
            <a:r>
              <a:rPr lang="es-ES" sz="1600" b="1" cap="none" spc="50" dirty="0">
                <a:ln w="11430"/>
                <a:solidFill>
                  <a:srgbClr val="FF0000"/>
                </a:solidFill>
                <a:effectLst>
                  <a:outerShdw blurRad="76200" dist="50800" dir="5400000" algn="tl" rotWithShape="0">
                    <a:srgbClr val="000000">
                      <a:alpha val="65000"/>
                    </a:srgbClr>
                  </a:outerShdw>
                </a:effectLst>
              </a:rPr>
              <a:t>1798</a:t>
            </a:r>
            <a:r>
              <a:rPr lang="es-ES" sz="1600" b="1" cap="none" spc="50" dirty="0">
                <a:ln w="11430"/>
                <a:effectLst>
                  <a:outerShdw blurRad="76200" dist="50800" dir="5400000" algn="tl" rotWithShape="0">
                    <a:srgbClr val="000000">
                      <a:alpha val="65000"/>
                    </a:srgbClr>
                  </a:outerShdw>
                </a:effectLst>
              </a:rPr>
              <a:t>, ubicado a orillas del Rio </a:t>
            </a:r>
            <a:r>
              <a:rPr lang="es-ES" sz="1600" b="1" cap="none" spc="50" dirty="0" err="1">
                <a:ln w="11430"/>
                <a:effectLst>
                  <a:outerShdw blurRad="76200" dist="50800" dir="5400000" algn="tl" rotWithShape="0">
                    <a:srgbClr val="000000">
                      <a:alpha val="65000"/>
                    </a:srgbClr>
                  </a:outerShdw>
                </a:effectLst>
              </a:rPr>
              <a:t>Parapeti</a:t>
            </a:r>
            <a:r>
              <a:rPr lang="es-ES" sz="1600" b="1" cap="none" spc="50" dirty="0">
                <a:ln w="11430"/>
                <a:effectLst>
                  <a:outerShdw blurRad="76200" dist="50800" dir="5400000" algn="tl" rotWithShape="0">
                    <a:srgbClr val="000000">
                      <a:alpha val="65000"/>
                    </a:srgbClr>
                  </a:outerShdw>
                </a:effectLst>
              </a:rPr>
              <a:t>, muy cerca de </a:t>
            </a:r>
            <a:r>
              <a:rPr lang="es-ES" sz="1600" b="1" cap="none" spc="50" dirty="0" err="1" smtClean="0">
                <a:ln w="11430"/>
                <a:effectLst>
                  <a:outerShdw blurRad="76200" dist="50800" dir="5400000" algn="tl" rotWithShape="0">
                    <a:srgbClr val="000000">
                      <a:alpha val="65000"/>
                    </a:srgbClr>
                  </a:outerShdw>
                </a:effectLst>
              </a:rPr>
              <a:t>Choreti</a:t>
            </a:r>
            <a:r>
              <a:rPr lang="es-ES" sz="1600" b="1" cap="none" spc="50" dirty="0" smtClean="0">
                <a:ln w="11430"/>
                <a:effectLst>
                  <a:outerShdw blurRad="76200" dist="50800" dir="5400000" algn="tl" rotWithShape="0">
                    <a:srgbClr val="000000">
                      <a:alpha val="65000"/>
                    </a:srgbClr>
                  </a:outerShdw>
                </a:effectLst>
              </a:rPr>
              <a:t>. </a:t>
            </a:r>
            <a:r>
              <a:rPr lang="es-ES" sz="1600" b="1" cap="none" spc="50" dirty="0" smtClean="0">
                <a:ln w="11430"/>
                <a:solidFill>
                  <a:srgbClr val="FF0000"/>
                </a:solidFill>
                <a:effectLst>
                  <a:outerShdw blurRad="76200" dist="50800" dir="5400000" algn="tl" rotWithShape="0">
                    <a:srgbClr val="000000">
                      <a:alpha val="65000"/>
                    </a:srgbClr>
                  </a:outerShdw>
                </a:effectLst>
              </a:rPr>
              <a:t>Los primeros </a:t>
            </a:r>
            <a:r>
              <a:rPr lang="es-ES" sz="1600" b="1" cap="none" spc="50" dirty="0">
                <a:ln w="11430"/>
                <a:solidFill>
                  <a:srgbClr val="FF0000"/>
                </a:solidFill>
                <a:effectLst>
                  <a:outerShdw blurRad="76200" dist="50800" dir="5400000" algn="tl" rotWithShape="0">
                    <a:srgbClr val="000000">
                      <a:alpha val="65000"/>
                    </a:srgbClr>
                  </a:outerShdw>
                </a:effectLst>
              </a:rPr>
              <a:t>días de 1805 </a:t>
            </a:r>
            <a:r>
              <a:rPr lang="es-ES" sz="1600" b="1" cap="none" spc="50" dirty="0">
                <a:ln w="11430"/>
                <a:effectLst>
                  <a:outerShdw blurRad="76200" dist="50800" dir="5400000" algn="tl" rotWithShape="0">
                    <a:srgbClr val="000000">
                      <a:alpha val="65000"/>
                    </a:srgbClr>
                  </a:outerShdw>
                </a:effectLst>
              </a:rPr>
              <a:t>llega al Fuerte de </a:t>
            </a:r>
            <a:r>
              <a:rPr lang="es-ES" sz="1600" b="1" cap="none" spc="50" dirty="0" err="1">
                <a:ln w="11430"/>
                <a:effectLst>
                  <a:outerShdw blurRad="76200" dist="50800" dir="5400000" algn="tl" rotWithShape="0">
                    <a:srgbClr val="000000">
                      <a:alpha val="65000"/>
                    </a:srgbClr>
                  </a:outerShdw>
                </a:effectLst>
              </a:rPr>
              <a:t>Membiray</a:t>
            </a:r>
            <a:r>
              <a:rPr lang="es-ES" sz="1600" b="1" cap="none" spc="50" dirty="0">
                <a:ln w="11430"/>
                <a:effectLst>
                  <a:outerShdw blurRad="76200" dist="50800" dir="5400000" algn="tl" rotWithShape="0">
                    <a:srgbClr val="000000">
                      <a:alpha val="65000"/>
                    </a:srgbClr>
                  </a:outerShdw>
                </a:effectLst>
              </a:rPr>
              <a:t> el </a:t>
            </a:r>
            <a:r>
              <a:rPr lang="es-ES" sz="1600" b="1" cap="none" spc="50" dirty="0">
                <a:ln w="11430"/>
                <a:solidFill>
                  <a:srgbClr val="FF0000"/>
                </a:solidFill>
                <a:effectLst>
                  <a:outerShdw blurRad="76200" dist="50800" dir="5400000" algn="tl" rotWithShape="0">
                    <a:srgbClr val="000000">
                      <a:alpha val="65000"/>
                    </a:srgbClr>
                  </a:outerShdw>
                </a:effectLst>
              </a:rPr>
              <a:t>Sacerdote José Andrés Salvatierra </a:t>
            </a:r>
            <a:r>
              <a:rPr lang="es-ES" sz="1600" b="1" cap="none" spc="50" dirty="0">
                <a:ln w="11430"/>
                <a:effectLst>
                  <a:outerShdw blurRad="76200" dist="50800" dir="5400000" algn="tl" rotWithShape="0">
                    <a:srgbClr val="000000">
                      <a:alpha val="65000"/>
                    </a:srgbClr>
                  </a:outerShdw>
                </a:effectLst>
              </a:rPr>
              <a:t>al haber sido nombrado “obispo capellán de las tropas acantonadas en tierra de los </a:t>
            </a:r>
            <a:r>
              <a:rPr lang="es-ES" sz="1600" b="1" cap="none" spc="50" dirty="0" err="1">
                <a:ln w="11430"/>
                <a:effectLst>
                  <a:outerShdw blurRad="76200" dist="50800" dir="5400000" algn="tl" rotWithShape="0">
                    <a:srgbClr val="000000">
                      <a:alpha val="65000"/>
                    </a:srgbClr>
                  </a:outerShdw>
                </a:effectLst>
              </a:rPr>
              <a:t>Guaranies</a:t>
            </a:r>
            <a:r>
              <a:rPr lang="es-ES" sz="1600" b="1" cap="none" spc="50" dirty="0">
                <a:ln w="11430"/>
                <a:effectLst>
                  <a:outerShdw blurRad="76200" dist="50800" dir="5400000" algn="tl" rotWithShape="0">
                    <a:srgbClr val="000000">
                      <a:alpha val="65000"/>
                    </a:srgbClr>
                  </a:outerShdw>
                </a:effectLst>
              </a:rPr>
              <a:t>”, y trae con el a un adolescente para que cumpla las funciones de Sacristán.  Se trata de </a:t>
            </a:r>
            <a:r>
              <a:rPr lang="es-ES" sz="1600" b="1" cap="none" spc="50" dirty="0" err="1">
                <a:ln w="11430"/>
                <a:solidFill>
                  <a:srgbClr val="FF0000"/>
                </a:solidFill>
                <a:effectLst>
                  <a:outerShdw blurRad="76200" dist="50800" dir="5400000" algn="tl" rotWithShape="0">
                    <a:srgbClr val="000000">
                      <a:alpha val="65000"/>
                    </a:srgbClr>
                  </a:outerShdw>
                </a:effectLst>
              </a:rPr>
              <a:t>Jose</a:t>
            </a:r>
            <a:r>
              <a:rPr lang="es-ES" sz="1600" b="1" cap="none" spc="50" dirty="0">
                <a:ln w="11430"/>
                <a:solidFill>
                  <a:srgbClr val="FF0000"/>
                </a:solidFill>
                <a:effectLst>
                  <a:outerShdw blurRad="76200" dist="50800" dir="5400000" algn="tl" rotWithShape="0">
                    <a:srgbClr val="000000">
                      <a:alpha val="65000"/>
                    </a:srgbClr>
                  </a:outerShdw>
                </a:effectLst>
              </a:rPr>
              <a:t> Manual Baca</a:t>
            </a:r>
            <a:r>
              <a:rPr lang="es-ES" sz="1600" b="1" cap="none" spc="50" dirty="0">
                <a:ln w="11430"/>
                <a:effectLst>
                  <a:outerShdw blurRad="76200" dist="50800" dir="5400000" algn="tl" rotWithShape="0">
                    <a:srgbClr val="000000">
                      <a:alpha val="65000"/>
                    </a:srgbClr>
                  </a:outerShdw>
                </a:effectLst>
              </a:rPr>
              <a:t>, quien años más tarde será mejor conocido por su apodo: CAÑOTO. </a:t>
            </a:r>
            <a:r>
              <a:rPr lang="es-ES" sz="1600" b="1" cap="none" spc="50" dirty="0" smtClean="0">
                <a:ln w="11430"/>
                <a:effectLst>
                  <a:outerShdw blurRad="76200" dist="50800" dir="5400000" algn="tl" rotWithShape="0">
                    <a:srgbClr val="000000">
                      <a:alpha val="65000"/>
                    </a:srgbClr>
                  </a:outerShdw>
                </a:effectLst>
              </a:rPr>
              <a:t>La revolución </a:t>
            </a:r>
            <a:r>
              <a:rPr lang="es-ES" sz="1600" b="1" cap="none" spc="50" dirty="0">
                <a:ln w="11430"/>
                <a:effectLst>
                  <a:outerShdw blurRad="76200" dist="50800" dir="5400000" algn="tl" rotWithShape="0">
                    <a:srgbClr val="000000">
                      <a:alpha val="65000"/>
                    </a:srgbClr>
                  </a:outerShdw>
                </a:effectLst>
              </a:rPr>
              <a:t>estalla (según </a:t>
            </a:r>
            <a:r>
              <a:rPr lang="es-ES" sz="1600" b="1" cap="none" spc="50" dirty="0" err="1">
                <a:ln w="11430"/>
                <a:effectLst>
                  <a:outerShdw blurRad="76200" dist="50800" dir="5400000" algn="tl" rotWithShape="0">
                    <a:srgbClr val="000000">
                      <a:alpha val="65000"/>
                    </a:srgbClr>
                  </a:outerShdw>
                </a:effectLst>
              </a:rPr>
              <a:t>Jose</a:t>
            </a:r>
            <a:r>
              <a:rPr lang="es-ES" sz="1600" b="1" cap="none" spc="50" dirty="0">
                <a:ln w="11430"/>
                <a:effectLst>
                  <a:outerShdw blurRad="76200" dist="50800" dir="5400000" algn="tl" rotWithShape="0">
                    <a:srgbClr val="000000">
                      <a:alpha val="65000"/>
                    </a:srgbClr>
                  </a:outerShdw>
                </a:effectLst>
              </a:rPr>
              <a:t> </a:t>
            </a:r>
            <a:r>
              <a:rPr lang="es-ES" sz="1600" b="1" cap="none" spc="50" dirty="0" err="1">
                <a:ln w="11430"/>
                <a:effectLst>
                  <a:outerShdw blurRad="76200" dist="50800" dir="5400000" algn="tl" rotWithShape="0">
                    <a:srgbClr val="000000">
                      <a:alpha val="65000"/>
                    </a:srgbClr>
                  </a:outerShdw>
                </a:effectLst>
              </a:rPr>
              <a:t>Benjamin</a:t>
            </a:r>
            <a:r>
              <a:rPr lang="es-ES" sz="1600" b="1" cap="none" spc="50" dirty="0">
                <a:ln w="11430"/>
                <a:effectLst>
                  <a:outerShdw blurRad="76200" dist="50800" dir="5400000" algn="tl" rotWithShape="0">
                    <a:srgbClr val="000000">
                      <a:alpha val="65000"/>
                    </a:srgbClr>
                  </a:outerShdw>
                </a:effectLst>
              </a:rPr>
              <a:t> </a:t>
            </a:r>
            <a:r>
              <a:rPr lang="es-ES" sz="1600" b="1" cap="none" spc="50" dirty="0" err="1">
                <a:ln w="11430"/>
                <a:effectLst>
                  <a:outerShdw blurRad="76200" dist="50800" dir="5400000" algn="tl" rotWithShape="0">
                    <a:srgbClr val="000000">
                      <a:alpha val="65000"/>
                    </a:srgbClr>
                  </a:outerShdw>
                </a:effectLst>
              </a:rPr>
              <a:t>Burela</a:t>
            </a:r>
            <a:r>
              <a:rPr lang="es-ES" sz="1600" b="1" cap="none" spc="50" dirty="0">
                <a:ln w="11430"/>
                <a:effectLst>
                  <a:outerShdw blurRad="76200" dist="50800" dir="5400000" algn="tl" rotWithShape="0">
                    <a:srgbClr val="000000">
                      <a:alpha val="65000"/>
                    </a:srgbClr>
                  </a:outerShdw>
                </a:effectLst>
              </a:rPr>
              <a:t>), el 10 de Septiembre de 1810 en </a:t>
            </a:r>
            <a:r>
              <a:rPr lang="es-ES" sz="1600" b="1" cap="none" spc="50" dirty="0" err="1">
                <a:ln w="11430"/>
                <a:effectLst>
                  <a:outerShdw blurRad="76200" dist="50800" dir="5400000" algn="tl" rotWithShape="0">
                    <a:srgbClr val="000000">
                      <a:alpha val="65000"/>
                    </a:srgbClr>
                  </a:outerShdw>
                </a:effectLst>
              </a:rPr>
              <a:t>Membiray</a:t>
            </a:r>
            <a:r>
              <a:rPr lang="es-ES" sz="1600" b="1" cap="none" spc="50" dirty="0">
                <a:ln w="11430"/>
                <a:effectLst>
                  <a:outerShdw blurRad="76200" dist="50800" dir="5400000" algn="tl" rotWithShape="0">
                    <a:srgbClr val="000000">
                      <a:alpha val="65000"/>
                    </a:srgbClr>
                  </a:outerShdw>
                </a:effectLst>
              </a:rPr>
              <a:t>, </a:t>
            </a:r>
            <a:r>
              <a:rPr lang="es-ES" sz="1600" b="1" cap="none" spc="50" dirty="0" smtClean="0">
                <a:ln w="11430"/>
                <a:solidFill>
                  <a:srgbClr val="FF0000"/>
                </a:solidFill>
                <a:effectLst>
                  <a:outerShdw blurRad="76200" dist="50800" dir="5400000" algn="tl" rotWithShape="0">
                    <a:srgbClr val="000000">
                      <a:alpha val="65000"/>
                    </a:srgbClr>
                  </a:outerShdw>
                </a:effectLst>
              </a:rPr>
              <a:t>1er. GRITO LIBERTARIO DE SANTA CRUZ , </a:t>
            </a:r>
            <a:r>
              <a:rPr lang="es-ES" sz="1600" b="1" cap="none" spc="50" dirty="0" smtClean="0">
                <a:ln w="11430"/>
                <a:effectLst>
                  <a:outerShdw blurRad="76200" dist="50800" dir="5400000" algn="tl" rotWithShape="0">
                    <a:srgbClr val="000000">
                      <a:alpha val="65000"/>
                    </a:srgbClr>
                  </a:outerShdw>
                </a:effectLst>
              </a:rPr>
              <a:t>siendo </a:t>
            </a:r>
            <a:r>
              <a:rPr lang="es-ES" sz="1600" b="1" cap="none" spc="50" dirty="0">
                <a:ln w="11430"/>
                <a:effectLst>
                  <a:outerShdw blurRad="76200" dist="50800" dir="5400000" algn="tl" rotWithShape="0">
                    <a:srgbClr val="000000">
                      <a:alpha val="65000"/>
                    </a:srgbClr>
                  </a:outerShdw>
                </a:effectLst>
              </a:rPr>
              <a:t>depuesto y expulsado el Comandante del Fuerte, el Coronel </a:t>
            </a:r>
            <a:r>
              <a:rPr lang="es-ES" sz="1600" b="1" cap="none" spc="50" dirty="0" err="1">
                <a:ln w="11430"/>
                <a:effectLst>
                  <a:outerShdw blurRad="76200" dist="50800" dir="5400000" algn="tl" rotWithShape="0">
                    <a:srgbClr val="000000">
                      <a:alpha val="65000"/>
                    </a:srgbClr>
                  </a:outerShdw>
                </a:effectLst>
              </a:rPr>
              <a:t>Jose</a:t>
            </a:r>
            <a:r>
              <a:rPr lang="es-ES" sz="1600" b="1" cap="none" spc="50" dirty="0">
                <a:ln w="11430"/>
                <a:effectLst>
                  <a:outerShdw blurRad="76200" dist="50800" dir="5400000" algn="tl" rotWithShape="0">
                    <a:srgbClr val="000000">
                      <a:alpha val="65000"/>
                    </a:srgbClr>
                  </a:outerShdw>
                </a:effectLst>
              </a:rPr>
              <a:t> Miguel Becerra. </a:t>
            </a:r>
            <a:br>
              <a:rPr lang="es-ES" sz="1600" b="1" cap="none" spc="50" dirty="0">
                <a:ln w="11430"/>
                <a:effectLst>
                  <a:outerShdw blurRad="76200" dist="50800" dir="5400000" algn="tl" rotWithShape="0">
                    <a:srgbClr val="000000">
                      <a:alpha val="65000"/>
                    </a:srgbClr>
                  </a:outerShdw>
                </a:effectLst>
              </a:rPr>
            </a:br>
            <a:r>
              <a:rPr lang="es-ES" sz="1600" b="1" cap="none" spc="50" dirty="0">
                <a:ln w="11430"/>
                <a:effectLst>
                  <a:outerShdw blurRad="76200" dist="50800" dir="5400000" algn="tl" rotWithShape="0">
                    <a:srgbClr val="000000">
                      <a:alpha val="65000"/>
                    </a:srgbClr>
                  </a:outerShdw>
                </a:effectLst>
              </a:rPr>
              <a:t/>
            </a:r>
            <a:br>
              <a:rPr lang="es-ES" sz="1600" b="1" cap="none" spc="50" dirty="0">
                <a:ln w="11430"/>
                <a:effectLst>
                  <a:outerShdw blurRad="76200" dist="50800" dir="5400000" algn="tl" rotWithShape="0">
                    <a:srgbClr val="000000">
                      <a:alpha val="65000"/>
                    </a:srgbClr>
                  </a:outerShdw>
                </a:effectLst>
              </a:rPr>
            </a:br>
            <a:r>
              <a:rPr lang="es-ES" sz="1600" dirty="0" smtClean="0">
                <a:latin typeface="Times New Roman" pitchFamily="18" charset="0"/>
                <a:cs typeface="Times New Roman" pitchFamily="18" charset="0"/>
              </a:rPr>
              <a:t/>
            </a:r>
            <a:br>
              <a:rPr lang="es-ES" sz="1600" dirty="0" smtClean="0">
                <a:latin typeface="Times New Roman" pitchFamily="18" charset="0"/>
                <a:cs typeface="Times New Roman" pitchFamily="18" charset="0"/>
              </a:rPr>
            </a:br>
            <a:r>
              <a:rPr lang="es-ES" sz="1600" dirty="0" smtClean="0">
                <a:latin typeface="Times New Roman" pitchFamily="18" charset="0"/>
                <a:cs typeface="Times New Roman" pitchFamily="18" charset="0"/>
              </a:rPr>
              <a:t/>
            </a:r>
            <a:br>
              <a:rPr lang="es-ES" sz="1600" dirty="0" smtClean="0">
                <a:latin typeface="Times New Roman" pitchFamily="18" charset="0"/>
                <a:cs typeface="Times New Roman" pitchFamily="18" charset="0"/>
              </a:rPr>
            </a:br>
            <a:r>
              <a:rPr lang="es-ES" sz="2000" b="1" cap="none" spc="50" dirty="0" smtClean="0">
                <a:ln w="11430"/>
                <a:effectLst>
                  <a:outerShdw blurRad="76200" dist="50800" dir="5400000" algn="tl" rotWithShape="0">
                    <a:srgbClr val="000000">
                      <a:alpha val="65000"/>
                    </a:srgbClr>
                  </a:outerShdw>
                </a:effectLst>
              </a:rPr>
              <a:t> </a:t>
            </a:r>
            <a:br>
              <a:rPr lang="es-ES" sz="2000" b="1" cap="none" spc="50" dirty="0" smtClean="0">
                <a:ln w="11430"/>
                <a:effectLst>
                  <a:outerShdw blurRad="76200" dist="50800" dir="5400000" algn="tl" rotWithShape="0">
                    <a:srgbClr val="000000">
                      <a:alpha val="65000"/>
                    </a:srgbClr>
                  </a:outerShdw>
                </a:effectLst>
              </a:rPr>
            </a:br>
            <a:r>
              <a:rPr lang="es-ES" sz="4000" b="1" cap="none" spc="50" dirty="0" smtClean="0">
                <a:ln w="11430"/>
                <a:effectLst>
                  <a:outerShdw blurRad="76200" dist="50800" dir="5400000" algn="tl" rotWithShape="0">
                    <a:srgbClr val="000000">
                      <a:alpha val="65000"/>
                    </a:srgbClr>
                  </a:outerShdw>
                </a:effectLst>
              </a:rPr>
              <a:t/>
            </a:r>
            <a:br>
              <a:rPr lang="es-ES" sz="4000" b="1" cap="none" spc="50" dirty="0" smtClean="0">
                <a:ln w="11430"/>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endParaRPr lang="es-ES" sz="48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239330" y="144882"/>
            <a:ext cx="974725" cy="358573"/>
          </a:xfrm>
          <a:prstGeom prst="rect">
            <a:avLst/>
          </a:prstGeom>
          <a:noFill/>
          <a:ln w="9525">
            <a:noFill/>
            <a:miter lim="800000"/>
            <a:headEnd/>
            <a:tailEnd/>
          </a:ln>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6376" y="176408"/>
            <a:ext cx="911436" cy="327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SONY\Desktop\WhatsApps (Fotos)\CAMIRI\CAMIRI (MEMBIRAY)\MEMBIRAY - Camiri 20180910-WA007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7199" y="3749487"/>
            <a:ext cx="4276195" cy="292986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SONY\Desktop\WhatsApps (Fotos)\CAMIRI\CAMIRI (MEMBIRAY)\MEMBIRAY - Monumento Plaza 12 de Julio -20161026-WA003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4008" y="4212018"/>
            <a:ext cx="4382592" cy="2467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63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119566"/>
            <a:ext cx="8712967" cy="6621802"/>
          </a:xfrm>
        </p:spPr>
        <p:txBody>
          <a:body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5400" b="1" cap="none" spc="50" dirty="0" smtClean="0">
                <a:ln w="11430"/>
                <a:effectLst>
                  <a:outerShdw blurRad="76200" dist="50800" dir="5400000" algn="tl" rotWithShape="0">
                    <a:srgbClr val="000000">
                      <a:alpha val="65000"/>
                    </a:srgbClr>
                  </a:outerShdw>
                </a:effectLst>
              </a:rPr>
              <a:t>En 1865</a:t>
            </a:r>
            <a:r>
              <a:rPr lang="es-ES" sz="6000" b="1" cap="none" spc="50" dirty="0">
                <a:ln w="11430"/>
                <a:solidFill>
                  <a:srgbClr val="FF0000"/>
                </a:solidFill>
                <a:effectLst>
                  <a:outerShdw blurRad="76200" dist="50800" dir="5400000" algn="tl" rotWithShape="0">
                    <a:srgbClr val="000000">
                      <a:alpha val="65000"/>
                    </a:srgbClr>
                  </a:outerShdw>
                </a:effectLst>
              </a:rPr>
              <a:t/>
            </a:r>
            <a:br>
              <a:rPr lang="es-ES" sz="6000" b="1" cap="none" spc="50" dirty="0">
                <a:ln w="11430"/>
                <a:solidFill>
                  <a:srgbClr val="FF0000"/>
                </a:solidFill>
                <a:effectLst>
                  <a:outerShdw blurRad="76200" dist="50800" dir="5400000" algn="tl" rotWithShape="0">
                    <a:srgbClr val="000000">
                      <a:alpha val="65000"/>
                    </a:srgbClr>
                  </a:outerShdw>
                </a:effectLst>
              </a:rPr>
            </a:br>
            <a:r>
              <a:rPr lang="es-ES" sz="4000" b="1" cap="none" spc="50" dirty="0" smtClean="0">
                <a:ln w="11430"/>
                <a:effectLst>
                  <a:outerShdw blurRad="76200" dist="50800" dir="5400000" algn="tl" rotWithShape="0">
                    <a:srgbClr val="000000">
                      <a:alpha val="65000"/>
                    </a:srgbClr>
                  </a:outerShdw>
                </a:effectLst>
              </a:rPr>
              <a:t> </a:t>
            </a:r>
            <a:r>
              <a:rPr lang="es-ES" sz="2000" b="1" cap="none" spc="50" dirty="0" smtClean="0">
                <a:ln w="11430"/>
                <a:solidFill>
                  <a:srgbClr val="FF0000"/>
                </a:solidFill>
                <a:effectLst>
                  <a:outerShdw blurRad="76200" dist="50800" dir="5400000" algn="tl" rotWithShape="0">
                    <a:srgbClr val="000000">
                      <a:alpha val="65000"/>
                    </a:srgbClr>
                  </a:outerShdw>
                </a:effectLst>
                <a:cs typeface="Times New Roman" pitchFamily="18" charset="0"/>
              </a:rPr>
              <a:t>DAVID VANNUCCI FOXCI, llega desde ITALIA </a:t>
            </a:r>
            <a:r>
              <a:rPr lang="es-ES" sz="2000" b="1" cap="none" spc="50" dirty="0" smtClean="0">
                <a:ln w="11430"/>
                <a:solidFill>
                  <a:srgbClr val="FF0000"/>
                </a:solidFill>
                <a:effectLst>
                  <a:outerShdw blurRad="76200" dist="50800" dir="5400000" algn="tl" rotWithShape="0">
                    <a:srgbClr val="000000">
                      <a:alpha val="65000"/>
                    </a:srgbClr>
                  </a:outerShdw>
                </a:effectLst>
              </a:rPr>
              <a:t/>
            </a:r>
            <a:br>
              <a:rPr lang="es-ES" sz="2000" b="1" cap="none" spc="50" dirty="0" smtClean="0">
                <a:ln w="11430"/>
                <a:solidFill>
                  <a:srgbClr val="FF0000"/>
                </a:solidFill>
                <a:effectLst>
                  <a:outerShdw blurRad="76200" dist="50800" dir="5400000" algn="tl" rotWithShape="0">
                    <a:srgbClr val="000000">
                      <a:alpha val="65000"/>
                    </a:srgbClr>
                  </a:outerShdw>
                </a:effectLst>
              </a:rPr>
            </a:br>
            <a:r>
              <a:rPr lang="es-ES" sz="1600" b="1" cap="none" spc="50" dirty="0" smtClean="0">
                <a:ln w="11430"/>
                <a:effectLst>
                  <a:outerShdw blurRad="76200" dist="50800" dir="5400000" algn="tl" rotWithShape="0">
                    <a:srgbClr val="000000">
                      <a:alpha val="65000"/>
                    </a:srgbClr>
                  </a:outerShdw>
                </a:effectLst>
              </a:rPr>
              <a:t>En </a:t>
            </a:r>
            <a:r>
              <a:rPr lang="es-ES" sz="1600" b="1" cap="none" spc="50" dirty="0">
                <a:ln w="11430"/>
                <a:effectLst>
                  <a:outerShdw blurRad="76200" dist="50800" dir="5400000" algn="tl" rotWithShape="0">
                    <a:srgbClr val="000000">
                      <a:alpha val="65000"/>
                    </a:srgbClr>
                  </a:outerShdw>
                </a:effectLst>
              </a:rPr>
              <a:t>1865, llegaron de Italia, don </a:t>
            </a:r>
            <a:r>
              <a:rPr lang="es-ES" sz="1600" b="1" cap="none" spc="50" dirty="0" smtClean="0">
                <a:ln w="11430"/>
                <a:effectLst>
                  <a:outerShdw blurRad="76200" dist="50800" dir="5400000" algn="tl" rotWithShape="0">
                    <a:srgbClr val="000000">
                      <a:alpha val="65000"/>
                    </a:srgbClr>
                  </a:outerShdw>
                </a:effectLst>
              </a:rPr>
              <a:t>DAVID VANNUCCI, </a:t>
            </a:r>
            <a:r>
              <a:rPr lang="es-ES" sz="1600" b="1" cap="none" spc="50" dirty="0">
                <a:ln w="11430"/>
                <a:effectLst>
                  <a:outerShdw blurRad="76200" dist="50800" dir="5400000" algn="tl" rotWithShape="0">
                    <a:srgbClr val="000000">
                      <a:alpha val="65000"/>
                    </a:srgbClr>
                  </a:outerShdw>
                </a:effectLst>
              </a:rPr>
              <a:t>don Pedro </a:t>
            </a:r>
            <a:r>
              <a:rPr lang="es-ES" sz="1600" b="1" cap="none" spc="50" dirty="0" err="1">
                <a:ln w="11430"/>
                <a:effectLst>
                  <a:outerShdw blurRad="76200" dist="50800" dir="5400000" algn="tl" rotWithShape="0">
                    <a:srgbClr val="000000">
                      <a:alpha val="65000"/>
                    </a:srgbClr>
                  </a:outerShdw>
                </a:effectLst>
              </a:rPr>
              <a:t>Polli</a:t>
            </a:r>
            <a:r>
              <a:rPr lang="es-ES" sz="1600" b="1" cap="none" spc="50" dirty="0">
                <a:ln w="11430"/>
                <a:effectLst>
                  <a:outerShdw blurRad="76200" dist="50800" dir="5400000" algn="tl" rotWithShape="0">
                    <a:srgbClr val="000000">
                      <a:alpha val="65000"/>
                    </a:srgbClr>
                  </a:outerShdw>
                </a:effectLst>
              </a:rPr>
              <a:t> y Pedro </a:t>
            </a:r>
            <a:r>
              <a:rPr lang="es-ES" sz="1600" b="1" cap="none" spc="50" dirty="0" err="1">
                <a:ln w="11430"/>
                <a:effectLst>
                  <a:outerShdw blurRad="76200" dist="50800" dir="5400000" algn="tl" rotWithShape="0">
                    <a:srgbClr val="000000">
                      <a:alpha val="65000"/>
                    </a:srgbClr>
                  </a:outerShdw>
                </a:effectLst>
              </a:rPr>
              <a:t>Bossi</a:t>
            </a:r>
            <a:r>
              <a:rPr lang="es-ES" sz="1600" b="1" cap="none" spc="50" dirty="0">
                <a:ln w="11430"/>
                <a:effectLst>
                  <a:outerShdw blurRad="76200" dist="50800" dir="5400000" algn="tl" rotWithShape="0">
                    <a:srgbClr val="000000">
                      <a:alpha val="65000"/>
                    </a:srgbClr>
                  </a:outerShdw>
                </a:effectLst>
              </a:rPr>
              <a:t>. Don David </a:t>
            </a:r>
            <a:r>
              <a:rPr lang="es-ES" sz="1600" b="1" cap="none" spc="50" dirty="0" err="1">
                <a:ln w="11430"/>
                <a:effectLst>
                  <a:outerShdw blurRad="76200" dist="50800" dir="5400000" algn="tl" rotWithShape="0">
                    <a:srgbClr val="000000">
                      <a:alpha val="65000"/>
                    </a:srgbClr>
                  </a:outerShdw>
                </a:effectLst>
              </a:rPr>
              <a:t>Vannucci</a:t>
            </a:r>
            <a:r>
              <a:rPr lang="es-ES" sz="1600" b="1" cap="none" spc="50" dirty="0">
                <a:ln w="11430"/>
                <a:effectLst>
                  <a:outerShdw blurRad="76200" dist="50800" dir="5400000" algn="tl" rotWithShape="0">
                    <a:srgbClr val="000000">
                      <a:alpha val="65000"/>
                    </a:srgbClr>
                  </a:outerShdw>
                </a:effectLst>
              </a:rPr>
              <a:t> se </a:t>
            </a:r>
            <a:r>
              <a:rPr lang="es-ES" sz="1600" b="1" cap="none" spc="50" dirty="0" err="1">
                <a:ln w="11430"/>
                <a:effectLst>
                  <a:outerShdw blurRad="76200" dist="50800" dir="5400000" algn="tl" rotWithShape="0">
                    <a:srgbClr val="000000">
                      <a:alpha val="65000"/>
                    </a:srgbClr>
                  </a:outerShdw>
                </a:effectLst>
              </a:rPr>
              <a:t>establecio</a:t>
            </a:r>
            <a:r>
              <a:rPr lang="es-ES" sz="1600" b="1" cap="none" spc="50" dirty="0">
                <a:ln w="11430"/>
                <a:effectLst>
                  <a:outerShdw blurRad="76200" dist="50800" dir="5400000" algn="tl" rotWithShape="0">
                    <a:srgbClr val="000000">
                      <a:alpha val="65000"/>
                    </a:srgbClr>
                  </a:outerShdw>
                </a:effectLst>
              </a:rPr>
              <a:t> en </a:t>
            </a:r>
            <a:r>
              <a:rPr lang="es-ES" sz="1600" b="1" cap="none" spc="50" dirty="0" err="1">
                <a:ln w="11430"/>
                <a:effectLst>
                  <a:outerShdw blurRad="76200" dist="50800" dir="5400000" algn="tl" rotWithShape="0">
                    <a:srgbClr val="000000">
                      <a:alpha val="65000"/>
                    </a:srgbClr>
                  </a:outerShdw>
                </a:effectLst>
              </a:rPr>
              <a:t>Ka-amiri</a:t>
            </a:r>
            <a:r>
              <a:rPr lang="es-ES" sz="1600" b="1" cap="none" spc="50" dirty="0">
                <a:ln w="11430"/>
                <a:effectLst>
                  <a:outerShdw blurRad="76200" dist="50800" dir="5400000" algn="tl" rotWithShape="0">
                    <a:srgbClr val="000000">
                      <a:alpha val="65000"/>
                    </a:srgbClr>
                  </a:outerShdw>
                </a:effectLst>
              </a:rPr>
              <a:t> (actual Alto </a:t>
            </a:r>
            <a:r>
              <a:rPr lang="es-ES" sz="1600" b="1" cap="none" spc="50" dirty="0" err="1" smtClean="0">
                <a:ln w="11430"/>
                <a:effectLst>
                  <a:outerShdw blurRad="76200" dist="50800" dir="5400000" algn="tl" rotWithShape="0">
                    <a:srgbClr val="000000">
                      <a:alpha val="65000"/>
                    </a:srgbClr>
                  </a:outerShdw>
                </a:effectLst>
              </a:rPr>
              <a:t>Camiri</a:t>
            </a:r>
            <a:r>
              <a:rPr lang="es-ES" sz="1600" b="1" cap="none" spc="50" dirty="0" smtClean="0">
                <a:ln w="11430"/>
                <a:effectLst>
                  <a:outerShdw blurRad="76200" dist="50800" dir="5400000" algn="tl" rotWithShape="0">
                    <a:srgbClr val="000000">
                      <a:alpha val="65000"/>
                    </a:srgbClr>
                  </a:outerShdw>
                </a:effectLst>
              </a:rPr>
              <a:t>).  Pedro </a:t>
            </a:r>
            <a:r>
              <a:rPr lang="es-ES" sz="1600" b="1" cap="none" spc="50" dirty="0" err="1">
                <a:ln w="11430"/>
                <a:effectLst>
                  <a:outerShdw blurRad="76200" dist="50800" dir="5400000" algn="tl" rotWithShape="0">
                    <a:srgbClr val="000000">
                      <a:alpha val="65000"/>
                    </a:srgbClr>
                  </a:outerShdw>
                </a:effectLst>
              </a:rPr>
              <a:t>Polli</a:t>
            </a:r>
            <a:r>
              <a:rPr lang="es-ES" sz="1600" b="1" cap="none" spc="50" dirty="0">
                <a:ln w="11430"/>
                <a:effectLst>
                  <a:outerShdw blurRad="76200" dist="50800" dir="5400000" algn="tl" rotWithShape="0">
                    <a:srgbClr val="000000">
                      <a:alpha val="65000"/>
                    </a:srgbClr>
                  </a:outerShdw>
                </a:effectLst>
              </a:rPr>
              <a:t> y Pedro </a:t>
            </a:r>
            <a:r>
              <a:rPr lang="es-ES" sz="1600" b="1" cap="none" spc="50" dirty="0" err="1">
                <a:ln w="11430"/>
                <a:effectLst>
                  <a:outerShdw blurRad="76200" dist="50800" dir="5400000" algn="tl" rotWithShape="0">
                    <a:srgbClr val="000000">
                      <a:alpha val="65000"/>
                    </a:srgbClr>
                  </a:outerShdw>
                </a:effectLst>
              </a:rPr>
              <a:t>Bossi</a:t>
            </a:r>
            <a:r>
              <a:rPr lang="es-ES" sz="1600" b="1" cap="none" spc="50" dirty="0">
                <a:ln w="11430"/>
                <a:effectLst>
                  <a:outerShdw blurRad="76200" dist="50800" dir="5400000" algn="tl" rotWithShape="0">
                    <a:srgbClr val="000000">
                      <a:alpha val="65000"/>
                    </a:srgbClr>
                  </a:outerShdw>
                </a:effectLst>
              </a:rPr>
              <a:t> lo hicieron en Lagunillas. Don David </a:t>
            </a:r>
            <a:r>
              <a:rPr lang="es-ES" sz="1600" b="1" cap="none" spc="50" dirty="0" err="1" smtClean="0">
                <a:ln w="11430"/>
                <a:effectLst>
                  <a:outerShdw blurRad="76200" dist="50800" dir="5400000" algn="tl" rotWithShape="0">
                    <a:srgbClr val="000000">
                      <a:alpha val="65000"/>
                    </a:srgbClr>
                  </a:outerShdw>
                </a:effectLst>
              </a:rPr>
              <a:t>Vannucci</a:t>
            </a:r>
            <a:r>
              <a:rPr lang="es-ES" sz="1600" b="1" cap="none" spc="50" dirty="0" smtClean="0">
                <a:ln w="11430"/>
                <a:effectLst>
                  <a:outerShdw blurRad="76200" dist="50800" dir="5400000" algn="tl" rotWithShape="0">
                    <a:srgbClr val="000000">
                      <a:alpha val="65000"/>
                    </a:srgbClr>
                  </a:outerShdw>
                </a:effectLst>
              </a:rPr>
              <a:t>, </a:t>
            </a:r>
            <a:r>
              <a:rPr lang="es-ES" sz="1600" b="1" cap="none" spc="50" dirty="0">
                <a:ln w="11430"/>
                <a:effectLst>
                  <a:outerShdw blurRad="76200" dist="50800" dir="5400000" algn="tl" rotWithShape="0">
                    <a:srgbClr val="000000">
                      <a:alpha val="65000"/>
                    </a:srgbClr>
                  </a:outerShdw>
                </a:effectLst>
              </a:rPr>
              <a:t>se dedicó a la actividad agropecuaria, aprovechando las aguas cristalinas de una quebrada, </a:t>
            </a:r>
            <a:r>
              <a:rPr lang="es-ES" sz="1600" b="1" cap="none" spc="50" dirty="0" smtClean="0">
                <a:ln w="11430"/>
                <a:effectLst>
                  <a:outerShdw blurRad="76200" dist="50800" dir="5400000" algn="tl" rotWithShape="0">
                    <a:srgbClr val="000000">
                      <a:alpha val="65000"/>
                    </a:srgbClr>
                  </a:outerShdw>
                </a:effectLst>
              </a:rPr>
              <a:t>construyo </a:t>
            </a:r>
            <a:r>
              <a:rPr lang="es-ES" sz="1600" b="1" cap="none" spc="50" dirty="0">
                <a:ln w="11430"/>
                <a:effectLst>
                  <a:outerShdw blurRad="76200" dist="50800" dir="5400000" algn="tl" rotWithShape="0">
                    <a:srgbClr val="000000">
                      <a:alpha val="65000"/>
                    </a:srgbClr>
                  </a:outerShdw>
                </a:effectLst>
              </a:rPr>
              <a:t>una choza con techo de paja. Aprovechando las </a:t>
            </a:r>
            <a:r>
              <a:rPr lang="es-ES" sz="1600" b="1" cap="none" spc="50" dirty="0" smtClean="0">
                <a:ln w="11430"/>
                <a:effectLst>
                  <a:outerShdw blurRad="76200" dist="50800" dir="5400000" algn="tl" rotWithShape="0">
                    <a:srgbClr val="000000">
                      <a:alpha val="65000"/>
                    </a:srgbClr>
                  </a:outerShdw>
                </a:effectLst>
              </a:rPr>
              <a:t>aguas </a:t>
            </a:r>
            <a:r>
              <a:rPr lang="es-ES" sz="1600" b="1" cap="none" spc="50" dirty="0">
                <a:ln w="11430"/>
                <a:effectLst>
                  <a:outerShdw blurRad="76200" dist="50800" dir="5400000" algn="tl" rotWithShape="0">
                    <a:srgbClr val="000000">
                      <a:alpha val="65000"/>
                    </a:srgbClr>
                  </a:outerShdw>
                </a:effectLst>
              </a:rPr>
              <a:t>del </a:t>
            </a:r>
            <a:r>
              <a:rPr lang="es-ES" sz="1600" b="1" cap="none" spc="50" dirty="0" err="1">
                <a:ln w="11430"/>
                <a:effectLst>
                  <a:outerShdw blurRad="76200" dist="50800" dir="5400000" algn="tl" rotWithShape="0">
                    <a:srgbClr val="000000">
                      <a:alpha val="65000"/>
                    </a:srgbClr>
                  </a:outerShdw>
                </a:effectLst>
              </a:rPr>
              <a:t>Parapeti</a:t>
            </a:r>
            <a:r>
              <a:rPr lang="es-ES" sz="1600" b="1" cap="none" spc="50" dirty="0">
                <a:ln w="11430"/>
                <a:effectLst>
                  <a:outerShdw blurRad="76200" dist="50800" dir="5400000" algn="tl" rotWithShape="0">
                    <a:srgbClr val="000000">
                      <a:alpha val="65000"/>
                    </a:srgbClr>
                  </a:outerShdw>
                </a:effectLst>
              </a:rPr>
              <a:t> que pasa por </a:t>
            </a:r>
            <a:r>
              <a:rPr lang="es-ES" sz="1600" b="1" cap="none" spc="50" dirty="0" err="1">
                <a:ln w="11430"/>
                <a:effectLst>
                  <a:outerShdw blurRad="76200" dist="50800" dir="5400000" algn="tl" rotWithShape="0">
                    <a:srgbClr val="000000">
                      <a:alpha val="65000"/>
                    </a:srgbClr>
                  </a:outerShdw>
                </a:effectLst>
              </a:rPr>
              <a:t>Isipoty</a:t>
            </a:r>
            <a:r>
              <a:rPr lang="es-ES" sz="1600" b="1" cap="none" spc="50" dirty="0">
                <a:ln w="11430"/>
                <a:effectLst>
                  <a:outerShdw blurRad="76200" dist="50800" dir="5400000" algn="tl" rotWithShape="0">
                    <a:srgbClr val="000000">
                      <a:alpha val="65000"/>
                    </a:srgbClr>
                  </a:outerShdw>
                </a:effectLst>
              </a:rPr>
              <a:t>, para fundar en dicha comunidad una estancia </a:t>
            </a:r>
            <a:r>
              <a:rPr lang="es-ES" sz="1600" b="1" cap="none" spc="50" dirty="0" smtClean="0">
                <a:ln w="11430"/>
                <a:effectLst>
                  <a:outerShdw blurRad="76200" dist="50800" dir="5400000" algn="tl" rotWithShape="0">
                    <a:srgbClr val="000000">
                      <a:alpha val="65000"/>
                    </a:srgbClr>
                  </a:outerShdw>
                </a:effectLst>
              </a:rPr>
              <a:t>ganadera MODELO. </a:t>
            </a:r>
            <a:r>
              <a:rPr lang="es-ES" sz="1600" b="1" cap="none" spc="50" dirty="0">
                <a:ln w="11430"/>
                <a:effectLst>
                  <a:outerShdw blurRad="76200" dist="50800" dir="5400000" algn="tl" rotWithShape="0">
                    <a:srgbClr val="000000">
                      <a:alpha val="65000"/>
                    </a:srgbClr>
                  </a:outerShdw>
                </a:effectLst>
              </a:rPr>
              <a:t>Contrajo matrimonio con la Sra. Amalia Vargas (de Lagunillas), hijos (Manuel y Amalia). Manuel se caso con Doña Carmen Gonzales. (Hijos: Manuel, David, </a:t>
            </a:r>
            <a:r>
              <a:rPr lang="es-ES" sz="1600" b="1" cap="none" spc="50" dirty="0" err="1">
                <a:ln w="11430"/>
                <a:effectLst>
                  <a:outerShdw blurRad="76200" dist="50800" dir="5400000" algn="tl" rotWithShape="0">
                    <a:srgbClr val="000000">
                      <a:alpha val="65000"/>
                    </a:srgbClr>
                  </a:outerShdw>
                </a:effectLst>
              </a:rPr>
              <a:t>Victor</a:t>
            </a:r>
            <a:r>
              <a:rPr lang="es-ES" sz="1600" b="1" cap="none" spc="50" dirty="0">
                <a:ln w="11430"/>
                <a:effectLst>
                  <a:outerShdw blurRad="76200" dist="50800" dir="5400000" algn="tl" rotWithShape="0">
                    <a:srgbClr val="000000">
                      <a:alpha val="65000"/>
                    </a:srgbClr>
                  </a:outerShdw>
                </a:effectLst>
              </a:rPr>
              <a:t>, </a:t>
            </a:r>
            <a:r>
              <a:rPr lang="es-ES" sz="1600" b="1" cap="none" spc="50" dirty="0" err="1">
                <a:ln w="11430"/>
                <a:effectLst>
                  <a:outerShdw blurRad="76200" dist="50800" dir="5400000" algn="tl" rotWithShape="0">
                    <a:srgbClr val="000000">
                      <a:alpha val="65000"/>
                    </a:srgbClr>
                  </a:outerShdw>
                </a:effectLst>
              </a:rPr>
              <a:t>Moises</a:t>
            </a:r>
            <a:r>
              <a:rPr lang="es-ES" sz="1600" b="1" cap="none" spc="50" dirty="0">
                <a:ln w="11430"/>
                <a:effectLst>
                  <a:outerShdw blurRad="76200" dist="50800" dir="5400000" algn="tl" rotWithShape="0">
                    <a:srgbClr val="000000">
                      <a:alpha val="65000"/>
                    </a:srgbClr>
                  </a:outerShdw>
                </a:effectLst>
              </a:rPr>
              <a:t>, </a:t>
            </a:r>
            <a:r>
              <a:rPr lang="es-ES" sz="1600" b="1" cap="none" spc="50" dirty="0" err="1">
                <a:ln w="11430"/>
                <a:effectLst>
                  <a:outerShdw blurRad="76200" dist="50800" dir="5400000" algn="tl" rotWithShape="0">
                    <a:srgbClr val="000000">
                      <a:alpha val="65000"/>
                    </a:srgbClr>
                  </a:outerShdw>
                </a:effectLst>
              </a:rPr>
              <a:t>Eumelia</a:t>
            </a:r>
            <a:r>
              <a:rPr lang="es-ES" sz="1600" b="1" cap="none" spc="50" dirty="0">
                <a:ln w="11430"/>
                <a:effectLst>
                  <a:outerShdw blurRad="76200" dist="50800" dir="5400000" algn="tl" rotWithShape="0">
                    <a:srgbClr val="000000">
                      <a:alpha val="65000"/>
                    </a:srgbClr>
                  </a:outerShdw>
                </a:effectLst>
              </a:rPr>
              <a:t>, Carmen y Josefa). Manuel </a:t>
            </a:r>
            <a:r>
              <a:rPr lang="es-ES" sz="1600" b="1" cap="none" spc="50" dirty="0" err="1" smtClean="0">
                <a:ln w="11430"/>
                <a:effectLst>
                  <a:outerShdw blurRad="76200" dist="50800" dir="5400000" algn="tl" rotWithShape="0">
                    <a:srgbClr val="000000">
                      <a:alpha val="65000"/>
                    </a:srgbClr>
                  </a:outerShdw>
                </a:effectLst>
              </a:rPr>
              <a:t>Vannucci</a:t>
            </a:r>
            <a:r>
              <a:rPr lang="es-ES" sz="1600" b="1" cap="none" spc="50" dirty="0" smtClean="0">
                <a:ln w="11430"/>
                <a:effectLst>
                  <a:outerShdw blurRad="76200" dist="50800" dir="5400000" algn="tl" rotWithShape="0">
                    <a:srgbClr val="000000">
                      <a:alpha val="65000"/>
                    </a:srgbClr>
                  </a:outerShdw>
                </a:effectLst>
              </a:rPr>
              <a:t>, </a:t>
            </a:r>
            <a:r>
              <a:rPr lang="es-ES" sz="1600" b="1" cap="none" spc="50" dirty="0" err="1">
                <a:ln w="11430"/>
                <a:effectLst>
                  <a:outerShdw blurRad="76200" dist="50800" dir="5400000" algn="tl" rotWithShape="0">
                    <a:srgbClr val="000000">
                      <a:alpha val="65000"/>
                    </a:srgbClr>
                  </a:outerShdw>
                </a:effectLst>
              </a:rPr>
              <a:t>fallecio</a:t>
            </a:r>
            <a:r>
              <a:rPr lang="es-ES" sz="1600" b="1" cap="none" spc="50" dirty="0">
                <a:ln w="11430"/>
                <a:effectLst>
                  <a:outerShdw blurRad="76200" dist="50800" dir="5400000" algn="tl" rotWithShape="0">
                    <a:srgbClr val="000000">
                      <a:alpha val="65000"/>
                    </a:srgbClr>
                  </a:outerShdw>
                </a:effectLst>
              </a:rPr>
              <a:t> en </a:t>
            </a:r>
            <a:r>
              <a:rPr lang="es-ES" sz="1600" b="1" cap="none" spc="50" dirty="0" smtClean="0">
                <a:ln w="11430"/>
                <a:effectLst>
                  <a:outerShdw blurRad="76200" dist="50800" dir="5400000" algn="tl" rotWithShape="0">
                    <a:srgbClr val="000000">
                      <a:alpha val="65000"/>
                    </a:srgbClr>
                  </a:outerShdw>
                </a:effectLst>
              </a:rPr>
              <a:t>1920.  Los primeros personeros de la STANDARD OIL, llegaron </a:t>
            </a:r>
            <a:r>
              <a:rPr lang="es-ES" sz="1600" b="1" cap="none" spc="50" dirty="0">
                <a:ln w="11430"/>
                <a:effectLst>
                  <a:outerShdw blurRad="76200" dist="50800" dir="5400000" algn="tl" rotWithShape="0">
                    <a:srgbClr val="000000">
                      <a:alpha val="65000"/>
                    </a:srgbClr>
                  </a:outerShdw>
                </a:effectLst>
              </a:rPr>
              <a:t> </a:t>
            </a:r>
            <a:r>
              <a:rPr lang="es-ES" sz="1600" b="1" cap="none" spc="50" dirty="0" smtClean="0">
                <a:ln w="11430"/>
                <a:effectLst>
                  <a:outerShdw blurRad="76200" dist="50800" dir="5400000" algn="tl" rotWithShape="0">
                    <a:srgbClr val="000000">
                      <a:alpha val="65000"/>
                    </a:srgbClr>
                  </a:outerShdw>
                </a:effectLst>
              </a:rPr>
              <a:t>en 1922 a </a:t>
            </a:r>
            <a:r>
              <a:rPr lang="es-ES" sz="1600" b="1" cap="none" spc="50" dirty="0" err="1" smtClean="0">
                <a:ln w="11430"/>
                <a:effectLst>
                  <a:outerShdw blurRad="76200" dist="50800" dir="5400000" algn="tl" rotWithShape="0">
                    <a:srgbClr val="000000">
                      <a:alpha val="65000"/>
                    </a:srgbClr>
                  </a:outerShdw>
                </a:effectLst>
              </a:rPr>
              <a:t>Ysipoty</a:t>
            </a:r>
            <a:r>
              <a:rPr lang="es-ES" sz="1600" b="1" cap="none" spc="50" dirty="0" smtClean="0">
                <a:ln w="11430"/>
                <a:effectLst>
                  <a:outerShdw blurRad="76200" dist="50800" dir="5400000" algn="tl" rotWithShape="0">
                    <a:srgbClr val="000000">
                      <a:alpha val="65000"/>
                    </a:srgbClr>
                  </a:outerShdw>
                </a:effectLst>
              </a:rPr>
              <a:t> (Actual CAMIRI), entrando en tratativas con la Sra. Carmen </a:t>
            </a:r>
            <a:r>
              <a:rPr lang="es-ES" sz="1600" b="1" cap="none" spc="50" dirty="0" err="1" smtClean="0">
                <a:ln w="11430"/>
                <a:effectLst>
                  <a:outerShdw blurRad="76200" dist="50800" dir="5400000" algn="tl" rotWithShape="0">
                    <a:srgbClr val="000000">
                      <a:alpha val="65000"/>
                    </a:srgbClr>
                  </a:outerShdw>
                </a:effectLst>
              </a:rPr>
              <a:t>vda.</a:t>
            </a:r>
            <a:r>
              <a:rPr lang="es-ES" sz="1600" b="1" cap="none" spc="50" dirty="0" smtClean="0">
                <a:ln w="11430"/>
                <a:effectLst>
                  <a:outerShdw blurRad="76200" dist="50800" dir="5400000" algn="tl" rotWithShape="0">
                    <a:srgbClr val="000000">
                      <a:alpha val="65000"/>
                    </a:srgbClr>
                  </a:outerShdw>
                </a:effectLst>
              </a:rPr>
              <a:t> de </a:t>
            </a:r>
            <a:r>
              <a:rPr lang="es-ES" sz="1600" b="1" cap="none" spc="50" dirty="0" err="1" smtClean="0">
                <a:ln w="11430"/>
                <a:effectLst>
                  <a:outerShdw blurRad="76200" dist="50800" dir="5400000" algn="tl" rotWithShape="0">
                    <a:srgbClr val="000000">
                      <a:alpha val="65000"/>
                    </a:srgbClr>
                  </a:outerShdw>
                </a:effectLst>
              </a:rPr>
              <a:t>Vannucci</a:t>
            </a:r>
            <a:r>
              <a:rPr lang="es-ES" sz="1600" b="1" cap="none" spc="50" dirty="0" smtClean="0">
                <a:ln w="11430"/>
                <a:effectLst>
                  <a:outerShdw blurRad="76200" dist="50800" dir="5400000" algn="tl" rotWithShape="0">
                    <a:srgbClr val="000000">
                      <a:alpha val="65000"/>
                    </a:srgbClr>
                  </a:outerShdw>
                </a:effectLst>
              </a:rPr>
              <a:t> (Arrendamiento de terreno x combustible).</a:t>
            </a:r>
            <a:r>
              <a:rPr lang="es-ES" sz="4000" b="1" cap="none" spc="50" dirty="0">
                <a:ln w="11430"/>
                <a:effectLst>
                  <a:outerShdw blurRad="76200" dist="50800" dir="5400000" algn="tl" rotWithShape="0">
                    <a:srgbClr val="000000">
                      <a:alpha val="65000"/>
                    </a:srgbClr>
                  </a:outerShdw>
                </a:effectLst>
              </a:rPr>
              <a:t/>
            </a:r>
            <a:br>
              <a:rPr lang="es-ES" sz="4000" b="1" cap="none" spc="50" dirty="0">
                <a:ln w="11430"/>
                <a:effectLst>
                  <a:outerShdw blurRad="76200" dist="50800" dir="5400000" algn="tl" rotWithShape="0">
                    <a:srgbClr val="000000">
                      <a:alpha val="65000"/>
                    </a:srgbClr>
                  </a:outerShdw>
                </a:effectLst>
              </a:rPr>
            </a:br>
            <a:r>
              <a:rPr lang="es-ES" sz="4000" b="1" cap="none" spc="50" dirty="0" smtClean="0">
                <a:ln w="11430"/>
                <a:effectLst>
                  <a:outerShdw blurRad="76200" dist="50800" dir="5400000" algn="tl" rotWithShape="0">
                    <a:srgbClr val="000000">
                      <a:alpha val="65000"/>
                    </a:srgbClr>
                  </a:outerShdw>
                </a:effectLst>
              </a:rPr>
              <a:t/>
            </a:r>
            <a:br>
              <a:rPr lang="es-ES" sz="4000" b="1" cap="none" spc="50" dirty="0" smtClean="0">
                <a:ln w="11430"/>
                <a:effectLst>
                  <a:outerShdw blurRad="76200" dist="50800" dir="5400000" algn="tl" rotWithShape="0">
                    <a:srgbClr val="000000">
                      <a:alpha val="65000"/>
                    </a:srgbClr>
                  </a:outerShdw>
                </a:effectLst>
              </a:rPr>
            </a:br>
            <a:r>
              <a:rPr lang="es-ES" sz="4000" b="1" cap="none" spc="50" dirty="0" smtClean="0">
                <a:ln w="11430"/>
                <a:effectLst>
                  <a:outerShdw blurRad="76200" dist="50800" dir="5400000" algn="tl" rotWithShape="0">
                    <a:srgbClr val="000000">
                      <a:alpha val="65000"/>
                    </a:srgbClr>
                  </a:outerShdw>
                </a:effectLst>
              </a:rPr>
              <a:t> </a:t>
            </a:r>
            <a:r>
              <a:rPr lang="es-ES" sz="1600" dirty="0" smtClean="0">
                <a:latin typeface="Times New Roman" pitchFamily="18" charset="0"/>
                <a:cs typeface="Times New Roman" pitchFamily="18" charset="0"/>
              </a:rPr>
              <a:t/>
            </a:r>
            <a:br>
              <a:rPr lang="es-ES" sz="1600" dirty="0" smtClean="0">
                <a:latin typeface="Times New Roman" pitchFamily="18" charset="0"/>
                <a:cs typeface="Times New Roman" pitchFamily="18" charset="0"/>
              </a:rPr>
            </a:br>
            <a:r>
              <a:rPr lang="es-ES" sz="1600" dirty="0" smtClean="0">
                <a:latin typeface="Times New Roman" pitchFamily="18" charset="0"/>
                <a:cs typeface="Times New Roman" pitchFamily="18" charset="0"/>
              </a:rPr>
              <a:t/>
            </a:r>
            <a:br>
              <a:rPr lang="es-ES" sz="1600" dirty="0" smtClean="0">
                <a:latin typeface="Times New Roman" pitchFamily="18" charset="0"/>
                <a:cs typeface="Times New Roman" pitchFamily="18" charset="0"/>
              </a:rPr>
            </a:br>
            <a:r>
              <a:rPr lang="es-ES" sz="2000" dirty="0"/>
              <a:t/>
            </a:r>
            <a:br>
              <a:rPr lang="es-ES" sz="2000" dirty="0"/>
            </a:br>
            <a:r>
              <a:rPr lang="es-ES" sz="2000" b="1" cap="none" spc="50" dirty="0" smtClean="0">
                <a:ln w="11430"/>
                <a:effectLst>
                  <a:outerShdw blurRad="76200" dist="50800" dir="5400000" algn="tl" rotWithShape="0">
                    <a:srgbClr val="000000">
                      <a:alpha val="65000"/>
                    </a:srgbClr>
                  </a:outerShdw>
                </a:effectLst>
              </a:rPr>
              <a:t> </a:t>
            </a:r>
            <a:br>
              <a:rPr lang="es-ES" sz="2000" b="1" cap="none" spc="50" dirty="0" smtClean="0">
                <a:ln w="11430"/>
                <a:effectLst>
                  <a:outerShdw blurRad="76200" dist="50800" dir="5400000" algn="tl" rotWithShape="0">
                    <a:srgbClr val="000000">
                      <a:alpha val="65000"/>
                    </a:srgbClr>
                  </a:outerShdw>
                </a:effectLst>
              </a:rPr>
            </a:br>
            <a:r>
              <a:rPr lang="es-ES" sz="4000" b="1" cap="none" spc="50" dirty="0" smtClean="0">
                <a:ln w="11430"/>
                <a:effectLst>
                  <a:outerShdw blurRad="76200" dist="50800" dir="5400000" algn="tl" rotWithShape="0">
                    <a:srgbClr val="000000">
                      <a:alpha val="65000"/>
                    </a:srgbClr>
                  </a:outerShdw>
                </a:effectLst>
              </a:rPr>
              <a:t/>
            </a:r>
            <a:br>
              <a:rPr lang="es-ES" sz="4000" b="1" cap="none" spc="50" dirty="0" smtClean="0">
                <a:ln w="11430"/>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endParaRPr lang="es-ES" sz="48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225436" y="119566"/>
            <a:ext cx="988619" cy="429114"/>
          </a:xfrm>
          <a:prstGeom prst="rect">
            <a:avLst/>
          </a:prstGeom>
          <a:noFill/>
          <a:ln w="9525">
            <a:noFill/>
            <a:miter lim="800000"/>
            <a:headEnd/>
            <a:tailEnd/>
          </a:ln>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9457" y="119567"/>
            <a:ext cx="1088355" cy="429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436" y="5011182"/>
            <a:ext cx="1017587" cy="165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9860" y="4974295"/>
            <a:ext cx="1225550" cy="165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648" y="5067957"/>
            <a:ext cx="1176337"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descr="C:\Users\SONY\Desktop\WhatsApps (Fotos)\CAMIRI\CAMIRI - Historico _156028466408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7984" y="4388634"/>
            <a:ext cx="4320480" cy="2292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5146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119566"/>
            <a:ext cx="8712967" cy="6621802"/>
          </a:xfrm>
        </p:spPr>
        <p:txBody>
          <a:body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4800" b="1" cap="none" spc="50" dirty="0" smtClean="0">
                <a:ln w="11430"/>
                <a:effectLst>
                  <a:outerShdw blurRad="76200" dist="50800" dir="5400000" algn="tl" rotWithShape="0">
                    <a:srgbClr val="000000">
                      <a:alpha val="65000"/>
                    </a:srgbClr>
                  </a:outerShdw>
                </a:effectLst>
              </a:rPr>
              <a:t>1900</a:t>
            </a:r>
            <a:r>
              <a:rPr lang="es-ES" sz="4800" b="1" cap="none" spc="50" dirty="0">
                <a:ln w="11430"/>
                <a:effectLst>
                  <a:outerShdw blurRad="76200" dist="50800" dir="5400000" algn="tl" rotWithShape="0">
                    <a:srgbClr val="000000">
                      <a:alpha val="65000"/>
                    </a:srgbClr>
                  </a:outerShdw>
                </a:effectLst>
              </a:rPr>
              <a:t> </a:t>
            </a:r>
            <a:r>
              <a:rPr lang="es-ES" sz="4800" b="1" cap="none" spc="50" dirty="0" smtClean="0">
                <a:ln w="11430"/>
                <a:effectLst>
                  <a:outerShdw blurRad="76200" dist="50800" dir="5400000" algn="tl" rotWithShape="0">
                    <a:srgbClr val="000000">
                      <a:alpha val="65000"/>
                    </a:srgbClr>
                  </a:outerShdw>
                </a:effectLst>
              </a:rPr>
              <a:t>- 1910</a:t>
            </a:r>
            <a:r>
              <a:rPr lang="es-ES" sz="4000" b="1" cap="none" spc="50" dirty="0" smtClean="0">
                <a:ln w="11430"/>
                <a:effectLst>
                  <a:outerShdw blurRad="76200" dist="50800" dir="5400000" algn="tl" rotWithShape="0">
                    <a:srgbClr val="000000">
                      <a:alpha val="65000"/>
                    </a:srgbClr>
                  </a:outerShdw>
                </a:effectLst>
              </a:rPr>
              <a:t/>
            </a:r>
            <a:br>
              <a:rPr lang="es-ES" sz="4000" b="1" cap="none" spc="50" dirty="0" smtClean="0">
                <a:ln w="11430"/>
                <a:effectLst>
                  <a:outerShdw blurRad="76200" dist="50800" dir="5400000" algn="tl" rotWithShape="0">
                    <a:srgbClr val="000000">
                      <a:alpha val="65000"/>
                    </a:srgbClr>
                  </a:outerShdw>
                </a:effectLst>
              </a:rPr>
            </a:br>
            <a:r>
              <a:rPr lang="es-ES" sz="3200" b="1" cap="none" spc="50" dirty="0" smtClean="0">
                <a:ln w="11430"/>
                <a:solidFill>
                  <a:srgbClr val="FF0000"/>
                </a:solidFill>
                <a:effectLst>
                  <a:outerShdw blurRad="76200" dist="50800" dir="5400000" algn="tl" rotWithShape="0">
                    <a:srgbClr val="000000">
                      <a:alpha val="65000"/>
                    </a:srgbClr>
                  </a:outerShdw>
                </a:effectLst>
              </a:rPr>
              <a:t>Don Luis </a:t>
            </a:r>
            <a:r>
              <a:rPr lang="es-ES" sz="3200" b="1" cap="none" spc="50" dirty="0" err="1" smtClean="0">
                <a:ln w="11430"/>
                <a:solidFill>
                  <a:srgbClr val="FF0000"/>
                </a:solidFill>
                <a:effectLst>
                  <a:outerShdw blurRad="76200" dist="50800" dir="5400000" algn="tl" rotWithShape="0">
                    <a:srgbClr val="000000">
                      <a:alpha val="65000"/>
                    </a:srgbClr>
                  </a:outerShdw>
                </a:effectLst>
              </a:rPr>
              <a:t>Lavadenz</a:t>
            </a:r>
            <a:r>
              <a:rPr lang="es-ES" sz="3200" b="1" cap="none" spc="50" dirty="0" smtClean="0">
                <a:ln w="11430"/>
                <a:solidFill>
                  <a:srgbClr val="FF0000"/>
                </a:solidFill>
                <a:effectLst>
                  <a:outerShdw blurRad="76200" dist="50800" dir="5400000" algn="tl" rotWithShape="0">
                    <a:srgbClr val="000000">
                      <a:alpha val="65000"/>
                    </a:srgbClr>
                  </a:outerShdw>
                </a:effectLst>
              </a:rPr>
              <a:t> Reyes</a:t>
            </a:r>
            <a:br>
              <a:rPr lang="es-ES" sz="3200" b="1" cap="none" spc="50" dirty="0" smtClean="0">
                <a:ln w="11430"/>
                <a:solidFill>
                  <a:srgbClr val="FF0000"/>
                </a:solidFill>
                <a:effectLst>
                  <a:outerShdw blurRad="76200" dist="50800" dir="5400000" algn="tl" rotWithShape="0">
                    <a:srgbClr val="000000">
                      <a:alpha val="65000"/>
                    </a:srgbClr>
                  </a:outerShdw>
                </a:effectLst>
              </a:rPr>
            </a:br>
            <a:r>
              <a:rPr lang="es-ES" sz="1800" b="1" cap="none" spc="50" dirty="0" smtClean="0">
                <a:ln w="11430"/>
                <a:solidFill>
                  <a:srgbClr val="FF0000"/>
                </a:solidFill>
                <a:effectLst>
                  <a:outerShdw blurRad="76200" dist="50800" dir="5400000" algn="tl" rotWithShape="0">
                    <a:srgbClr val="000000">
                      <a:alpha val="65000"/>
                    </a:srgbClr>
                  </a:outerShdw>
                </a:effectLst>
              </a:rPr>
              <a:t>-O- </a:t>
            </a:r>
            <a:r>
              <a:rPr lang="es-ES" sz="4000" b="1" cap="none" spc="50" dirty="0">
                <a:ln w="11430"/>
                <a:effectLst>
                  <a:outerShdw blurRad="76200" dist="50800" dir="5400000" algn="tl" rotWithShape="0">
                    <a:srgbClr val="000000">
                      <a:alpha val="65000"/>
                    </a:srgbClr>
                  </a:outerShdw>
                </a:effectLst>
              </a:rPr>
              <a:t/>
            </a:r>
            <a:br>
              <a:rPr lang="es-ES" sz="4000" b="1" cap="none" spc="50" dirty="0">
                <a:ln w="11430"/>
                <a:effectLst>
                  <a:outerShdw blurRad="76200" dist="50800" dir="5400000" algn="tl" rotWithShape="0">
                    <a:srgbClr val="000000">
                      <a:alpha val="65000"/>
                    </a:srgbClr>
                  </a:outerShdw>
                </a:effectLst>
              </a:rPr>
            </a:br>
            <a:r>
              <a:rPr lang="es-ES" sz="1800" b="1" cap="none" spc="50" dirty="0" smtClean="0">
                <a:ln w="11430"/>
                <a:effectLst>
                  <a:outerShdw blurRad="76200" dist="50800" dir="5400000" algn="tl" rotWithShape="0">
                    <a:srgbClr val="000000">
                      <a:alpha val="65000"/>
                    </a:srgbClr>
                  </a:outerShdw>
                </a:effectLst>
              </a:rPr>
              <a:t>(1872 </a:t>
            </a:r>
            <a:r>
              <a:rPr lang="es-ES" sz="1800" b="1" cap="none" spc="50" dirty="0">
                <a:ln w="11430"/>
                <a:effectLst>
                  <a:outerShdw blurRad="76200" dist="50800" dir="5400000" algn="tl" rotWithShape="0">
                    <a:srgbClr val="000000">
                      <a:alpha val="65000"/>
                    </a:srgbClr>
                  </a:outerShdw>
                </a:effectLst>
              </a:rPr>
              <a:t>– </a:t>
            </a:r>
            <a:r>
              <a:rPr lang="es-ES" sz="1800" b="1" cap="none" spc="50" dirty="0" smtClean="0">
                <a:ln w="11430"/>
                <a:effectLst>
                  <a:outerShdw blurRad="76200" dist="50800" dir="5400000" algn="tl" rotWithShape="0">
                    <a:srgbClr val="000000">
                      <a:alpha val="65000"/>
                    </a:srgbClr>
                  </a:outerShdw>
                </a:effectLst>
              </a:rPr>
              <a:t>1954). Nacido en Sucre. Estudio en la Facultad de Ing. </a:t>
            </a:r>
            <a:r>
              <a:rPr lang="es-ES" sz="1800" b="1" cap="none" spc="50" dirty="0">
                <a:ln w="11430"/>
                <a:effectLst>
                  <a:outerShdw blurRad="76200" dist="50800" dir="5400000" algn="tl" rotWithShape="0">
                    <a:srgbClr val="000000">
                      <a:alpha val="65000"/>
                    </a:srgbClr>
                  </a:outerShdw>
                </a:effectLst>
              </a:rPr>
              <a:t>(</a:t>
            </a:r>
            <a:r>
              <a:rPr lang="es-ES" sz="1800" b="1" cap="none" spc="50" dirty="0" smtClean="0">
                <a:ln w="11430"/>
                <a:effectLst>
                  <a:outerShdw blurRad="76200" dist="50800" dir="5400000" algn="tl" rotWithShape="0">
                    <a:srgbClr val="000000">
                      <a:alpha val="65000"/>
                    </a:srgbClr>
                  </a:outerShdw>
                </a:effectLst>
              </a:rPr>
              <a:t>Chile). Sin terminar. En Santa Cruz se caso con doña Candelaria Flores</a:t>
            </a:r>
            <a:r>
              <a:rPr lang="es-ES" sz="1800" b="1" cap="none" spc="50" dirty="0">
                <a:ln w="11430"/>
                <a:effectLst>
                  <a:outerShdw blurRad="76200" dist="50800" dir="5400000" algn="tl" rotWithShape="0">
                    <a:srgbClr val="000000">
                      <a:alpha val="65000"/>
                    </a:srgbClr>
                  </a:outerShdw>
                </a:effectLst>
              </a:rPr>
              <a:t>. </a:t>
            </a:r>
            <a:r>
              <a:rPr lang="es-ES" sz="1800" b="1" cap="none" spc="50" dirty="0" smtClean="0">
                <a:ln w="11430"/>
                <a:effectLst>
                  <a:outerShdw blurRad="76200" dist="50800" dir="5400000" algn="tl" rotWithShape="0">
                    <a:srgbClr val="000000">
                      <a:alpha val="65000"/>
                    </a:srgbClr>
                  </a:outerShdw>
                </a:effectLst>
              </a:rPr>
              <a:t>Conocedor de la zona. Don Luis </a:t>
            </a:r>
            <a:r>
              <a:rPr lang="es-ES" sz="1800" b="1" cap="none" spc="50" dirty="0">
                <a:ln w="11430"/>
                <a:effectLst>
                  <a:outerShdw blurRad="76200" dist="50800" dir="5400000" algn="tl" rotWithShape="0">
                    <a:srgbClr val="000000">
                      <a:alpha val="65000"/>
                    </a:srgbClr>
                  </a:outerShdw>
                </a:effectLst>
              </a:rPr>
              <a:t>fue contratado por </a:t>
            </a:r>
            <a:r>
              <a:rPr lang="es-ES" sz="1800" b="1" cap="none" spc="50" dirty="0" smtClean="0">
                <a:ln w="11430"/>
                <a:effectLst>
                  <a:outerShdw blurRad="76200" dist="50800" dir="5400000" algn="tl" rotWithShape="0">
                    <a:srgbClr val="000000">
                      <a:alpha val="65000"/>
                    </a:srgbClr>
                  </a:outerShdw>
                </a:effectLst>
              </a:rPr>
              <a:t>terratenientes </a:t>
            </a:r>
            <a:r>
              <a:rPr lang="es-ES" sz="1800" b="1" cap="none" spc="50" dirty="0">
                <a:ln w="11430"/>
                <a:effectLst>
                  <a:outerShdw blurRad="76200" dist="50800" dir="5400000" algn="tl" rotWithShape="0">
                    <a:srgbClr val="000000">
                      <a:alpha val="65000"/>
                    </a:srgbClr>
                  </a:outerShdw>
                </a:effectLst>
              </a:rPr>
              <a:t>de la provincia </a:t>
            </a:r>
            <a:r>
              <a:rPr lang="es-ES" sz="1800" b="1" cap="none" spc="50" dirty="0" smtClean="0">
                <a:ln w="11430"/>
                <a:effectLst>
                  <a:outerShdw blurRad="76200" dist="50800" dir="5400000" algn="tl" rotWithShape="0">
                    <a:srgbClr val="000000">
                      <a:alpha val="65000"/>
                    </a:srgbClr>
                  </a:outerShdw>
                </a:effectLst>
              </a:rPr>
              <a:t>Cordillera, </a:t>
            </a:r>
            <a:r>
              <a:rPr lang="es-ES" sz="1800" b="1" cap="none" spc="50" dirty="0">
                <a:ln w="11430"/>
                <a:effectLst>
                  <a:outerShdw blurRad="76200" dist="50800" dir="5400000" algn="tl" rotWithShape="0">
                    <a:srgbClr val="000000">
                      <a:alpha val="65000"/>
                    </a:srgbClr>
                  </a:outerShdw>
                </a:effectLst>
              </a:rPr>
              <a:t>para efectuar las mensuras y el </a:t>
            </a:r>
            <a:r>
              <a:rPr lang="es-ES" sz="1800" b="1" cap="none" spc="50" dirty="0" err="1">
                <a:ln w="11430"/>
                <a:effectLst>
                  <a:outerShdw blurRad="76200" dist="50800" dir="5400000" algn="tl" rotWithShape="0">
                    <a:srgbClr val="000000">
                      <a:alpha val="65000"/>
                    </a:srgbClr>
                  </a:outerShdw>
                </a:effectLst>
              </a:rPr>
              <a:t>alinderamiento</a:t>
            </a:r>
            <a:r>
              <a:rPr lang="es-ES" sz="1800" b="1" cap="none" spc="50" dirty="0">
                <a:ln w="11430"/>
                <a:effectLst>
                  <a:outerShdw blurRad="76200" dist="50800" dir="5400000" algn="tl" rotWithShape="0">
                    <a:srgbClr val="000000">
                      <a:alpha val="65000"/>
                    </a:srgbClr>
                  </a:outerShdw>
                </a:effectLst>
              </a:rPr>
              <a:t> de sus posesiones. R</a:t>
            </a:r>
            <a:r>
              <a:rPr lang="es-ES" sz="1800" b="1" cap="none" spc="50" dirty="0" smtClean="0">
                <a:ln w="11430"/>
                <a:effectLst>
                  <a:outerShdw blurRad="76200" dist="50800" dir="5400000" algn="tl" rotWithShape="0">
                    <a:srgbClr val="000000">
                      <a:alpha val="65000"/>
                    </a:srgbClr>
                  </a:outerShdw>
                </a:effectLst>
              </a:rPr>
              <a:t>eunió </a:t>
            </a:r>
            <a:r>
              <a:rPr lang="es-ES" sz="1800" b="1" cap="none" spc="50" dirty="0">
                <a:ln w="11430"/>
                <a:effectLst>
                  <a:outerShdw blurRad="76200" dist="50800" dir="5400000" algn="tl" rotWithShape="0">
                    <a:srgbClr val="000000">
                      <a:alpha val="65000"/>
                    </a:srgbClr>
                  </a:outerShdw>
                </a:effectLst>
              </a:rPr>
              <a:t>un equipo de capataces, peones, recuas de mulas, aprovisionamientos y planeo sus </a:t>
            </a:r>
            <a:r>
              <a:rPr lang="es-ES" sz="1800" b="1" cap="none" spc="50" dirty="0" smtClean="0">
                <a:ln w="11430"/>
                <a:effectLst>
                  <a:outerShdw blurRad="76200" dist="50800" dir="5400000" algn="tl" rotWithShape="0">
                    <a:srgbClr val="000000">
                      <a:alpha val="65000"/>
                    </a:srgbClr>
                  </a:outerShdw>
                </a:effectLst>
              </a:rPr>
              <a:t>viajes, </a:t>
            </a:r>
            <a:r>
              <a:rPr lang="es-ES" sz="1800" b="1" cap="none" spc="50" dirty="0">
                <a:ln w="11430"/>
                <a:effectLst>
                  <a:outerShdw blurRad="76200" dist="50800" dir="5400000" algn="tl" rotWithShape="0">
                    <a:srgbClr val="000000">
                      <a:alpha val="65000"/>
                    </a:srgbClr>
                  </a:outerShdw>
                </a:effectLst>
              </a:rPr>
              <a:t>durante las temporadas </a:t>
            </a:r>
            <a:r>
              <a:rPr lang="es-ES" sz="1800" b="1" cap="none" spc="50" dirty="0" smtClean="0">
                <a:ln w="11430"/>
                <a:effectLst>
                  <a:outerShdw blurRad="76200" dist="50800" dir="5400000" algn="tl" rotWithShape="0">
                    <a:srgbClr val="000000">
                      <a:alpha val="65000"/>
                    </a:srgbClr>
                  </a:outerShdw>
                </a:effectLst>
              </a:rPr>
              <a:t>secas (de Abril hasta Diciembre).  </a:t>
            </a:r>
            <a:br>
              <a:rPr lang="es-ES" sz="1800" b="1" cap="none" spc="50" dirty="0" smtClean="0">
                <a:ln w="11430"/>
                <a:effectLst>
                  <a:outerShdw blurRad="76200" dist="50800" dir="5400000" algn="tl" rotWithShape="0">
                    <a:srgbClr val="000000">
                      <a:alpha val="65000"/>
                    </a:srgbClr>
                  </a:outerShdw>
                </a:effectLst>
              </a:rPr>
            </a:br>
            <a:r>
              <a:rPr lang="es-ES" sz="1800" b="1" cap="none" spc="50" dirty="0" smtClean="0">
                <a:ln w="11430"/>
                <a:effectLst>
                  <a:outerShdw blurRad="76200" dist="50800" dir="5400000" algn="tl" rotWithShape="0">
                    <a:srgbClr val="000000">
                      <a:alpha val="65000"/>
                    </a:srgbClr>
                  </a:outerShdw>
                </a:effectLst>
              </a:rPr>
              <a:t>EL DESCUBRIMIENTO:  SAIPURU (Prov. Cordillera – Sta. Cruz)</a:t>
            </a:r>
            <a:br>
              <a:rPr lang="es-ES" sz="1800" b="1" cap="none" spc="50" dirty="0" smtClean="0">
                <a:ln w="11430"/>
                <a:effectLst>
                  <a:outerShdw blurRad="76200" dist="50800" dir="5400000" algn="tl" rotWithShape="0">
                    <a:srgbClr val="000000">
                      <a:alpha val="65000"/>
                    </a:srgbClr>
                  </a:outerShdw>
                </a:effectLst>
              </a:rPr>
            </a:br>
            <a:r>
              <a:rPr lang="es-ES" sz="1800" b="1" cap="none" spc="50" dirty="0" smtClean="0">
                <a:ln w="11430"/>
                <a:effectLst>
                  <a:outerShdw blurRad="76200" dist="50800" dir="5400000" algn="tl" rotWithShape="0">
                    <a:srgbClr val="000000">
                      <a:alpha val="65000"/>
                    </a:srgbClr>
                  </a:outerShdw>
                </a:effectLst>
              </a:rPr>
              <a:t>La Hacienda de don </a:t>
            </a:r>
            <a:r>
              <a:rPr lang="es-ES" sz="1800" b="1" cap="none" spc="50" dirty="0" err="1" smtClean="0">
                <a:ln w="11430"/>
                <a:effectLst>
                  <a:outerShdw blurRad="76200" dist="50800" dir="5400000" algn="tl" rotWithShape="0">
                    <a:srgbClr val="000000">
                      <a:alpha val="65000"/>
                    </a:srgbClr>
                  </a:outerShdw>
                </a:effectLst>
              </a:rPr>
              <a:t>Crisologo</a:t>
            </a:r>
            <a:r>
              <a:rPr lang="es-ES" sz="1800" b="1" cap="none" spc="50" dirty="0" smtClean="0">
                <a:ln w="11430"/>
                <a:effectLst>
                  <a:outerShdw blurRad="76200" dist="50800" dir="5400000" algn="tl" rotWithShape="0">
                    <a:srgbClr val="000000">
                      <a:alpha val="65000"/>
                    </a:srgbClr>
                  </a:outerShdw>
                </a:effectLst>
              </a:rPr>
              <a:t> Vaca (1907)</a:t>
            </a:r>
            <a:br>
              <a:rPr lang="es-ES" sz="1800" b="1" cap="none" spc="50" dirty="0" smtClean="0">
                <a:ln w="11430"/>
                <a:effectLst>
                  <a:outerShdw blurRad="76200" dist="50800" dir="5400000" algn="tl" rotWithShape="0">
                    <a:srgbClr val="000000">
                      <a:alpha val="65000"/>
                    </a:srgbClr>
                  </a:outerShdw>
                </a:effectLst>
              </a:rPr>
            </a:br>
            <a:r>
              <a:rPr lang="es-ES" sz="1800" b="1" u="sng" cap="none" spc="50" dirty="0" smtClean="0">
                <a:ln w="11430"/>
                <a:effectLst>
                  <a:outerShdw blurRad="76200" dist="50800" dir="5400000" algn="tl" rotWithShape="0">
                    <a:srgbClr val="000000">
                      <a:alpha val="65000"/>
                    </a:srgbClr>
                  </a:outerShdw>
                </a:effectLst>
              </a:rPr>
              <a:t>HAY «DOS» VERSIONES </a:t>
            </a:r>
            <a:r>
              <a:rPr lang="es-ES" sz="1800" b="1" cap="none" spc="50" dirty="0" smtClean="0">
                <a:ln w="11430"/>
                <a:effectLst>
                  <a:outerShdw blurRad="76200" dist="50800" dir="5400000" algn="tl" rotWithShape="0">
                    <a:srgbClr val="000000">
                      <a:alpha val="65000"/>
                    </a:srgbClr>
                  </a:outerShdw>
                </a:effectLst>
              </a:rPr>
              <a:t/>
            </a:r>
            <a:br>
              <a:rPr lang="es-ES" sz="1800" b="1" cap="none" spc="50" dirty="0" smtClean="0">
                <a:ln w="11430"/>
                <a:effectLst>
                  <a:outerShdw blurRad="76200" dist="50800" dir="5400000" algn="tl" rotWithShape="0">
                    <a:srgbClr val="000000">
                      <a:alpha val="65000"/>
                    </a:srgbClr>
                  </a:outerShdw>
                </a:effectLst>
              </a:rPr>
            </a:br>
            <a:r>
              <a:rPr lang="es-ES" sz="1800" b="1" u="sng" cap="none" spc="50" dirty="0" smtClean="0">
                <a:ln w="11430"/>
                <a:solidFill>
                  <a:srgbClr val="FF0000"/>
                </a:solidFill>
                <a:effectLst>
                  <a:outerShdw blurRad="76200" dist="50800" dir="5400000" algn="tl" rotWithShape="0">
                    <a:srgbClr val="000000">
                      <a:alpha val="65000"/>
                    </a:srgbClr>
                  </a:outerShdw>
                </a:effectLst>
              </a:rPr>
              <a:t>LA PRIMERA: </a:t>
            </a:r>
            <a:r>
              <a:rPr lang="es-ES" sz="1800" b="1" cap="none" spc="50" dirty="0" smtClean="0">
                <a:ln w="11430"/>
                <a:effectLst>
                  <a:outerShdw blurRad="76200" dist="50800" dir="5400000" algn="tl" rotWithShape="0">
                    <a:srgbClr val="000000">
                      <a:alpha val="65000"/>
                    </a:srgbClr>
                  </a:outerShdw>
                </a:effectLst>
              </a:rPr>
              <a:t>Realizando trabajos de mensura de terrenos, por falta de Mulas, se vio obligado a pernoctar donde don </a:t>
            </a:r>
            <a:r>
              <a:rPr lang="es-ES" sz="1800" b="1" cap="none" spc="50" dirty="0" err="1" smtClean="0">
                <a:ln w="11430"/>
                <a:effectLst>
                  <a:outerShdw blurRad="76200" dist="50800" dir="5400000" algn="tl" rotWithShape="0">
                    <a:srgbClr val="000000">
                      <a:alpha val="65000"/>
                    </a:srgbClr>
                  </a:outerShdw>
                </a:effectLst>
              </a:rPr>
              <a:t>Crisologo</a:t>
            </a:r>
            <a:r>
              <a:rPr lang="es-ES" sz="1800" b="1" cap="none" spc="50" dirty="0" smtClean="0">
                <a:ln w="11430"/>
                <a:effectLst>
                  <a:outerShdw blurRad="76200" dist="50800" dir="5400000" algn="tl" rotWithShape="0">
                    <a:srgbClr val="000000">
                      <a:alpha val="65000"/>
                    </a:srgbClr>
                  </a:outerShdw>
                </a:effectLst>
              </a:rPr>
              <a:t> Vaca quien le comento sobre el Petróleo que </a:t>
            </a:r>
            <a:r>
              <a:rPr lang="es-ES" sz="1800" b="1" cap="none" spc="50" dirty="0" err="1" smtClean="0">
                <a:ln w="11430"/>
                <a:effectLst>
                  <a:outerShdw blurRad="76200" dist="50800" dir="5400000" algn="tl" rotWithShape="0">
                    <a:srgbClr val="000000">
                      <a:alpha val="65000"/>
                    </a:srgbClr>
                  </a:outerShdw>
                </a:effectLst>
              </a:rPr>
              <a:t>alli</a:t>
            </a:r>
            <a:r>
              <a:rPr lang="es-ES" sz="1800" b="1" cap="none" spc="50" dirty="0" smtClean="0">
                <a:ln w="11430"/>
                <a:effectLst>
                  <a:outerShdw blurRad="76200" dist="50800" dir="5400000" algn="tl" rotWithShape="0">
                    <a:srgbClr val="000000">
                      <a:alpha val="65000"/>
                    </a:srgbClr>
                  </a:outerShdw>
                </a:effectLst>
              </a:rPr>
              <a:t> emanaba en forma natural y les servía para curar a los Animales y para Alumbrarse. ENVIO muestras a Buenos Aires  </a:t>
            </a:r>
            <a:br>
              <a:rPr lang="es-ES" sz="1800" b="1" cap="none" spc="50" dirty="0" smtClean="0">
                <a:ln w="11430"/>
                <a:effectLst>
                  <a:outerShdw blurRad="76200" dist="50800" dir="5400000" algn="tl" rotWithShape="0">
                    <a:srgbClr val="000000">
                      <a:alpha val="65000"/>
                    </a:srgbClr>
                  </a:outerShdw>
                </a:effectLst>
              </a:rPr>
            </a:br>
            <a:r>
              <a:rPr lang="es-ES" sz="1800" b="1" u="sng" cap="none" spc="50" dirty="0" smtClean="0">
                <a:ln w="11430"/>
                <a:solidFill>
                  <a:srgbClr val="FF0000"/>
                </a:solidFill>
                <a:effectLst>
                  <a:outerShdw blurRad="76200" dist="50800" dir="5400000" algn="tl" rotWithShape="0">
                    <a:srgbClr val="000000">
                      <a:alpha val="65000"/>
                    </a:srgbClr>
                  </a:outerShdw>
                </a:effectLst>
              </a:rPr>
              <a:t>LA SEGUNDA: </a:t>
            </a:r>
            <a:r>
              <a:rPr lang="es-ES" sz="1800" b="1" cap="none" spc="50" dirty="0" smtClean="0">
                <a:ln w="11430"/>
                <a:effectLst>
                  <a:outerShdw blurRad="76200" dist="50800" dir="5400000" algn="tl" rotWithShape="0">
                    <a:srgbClr val="000000">
                      <a:alpha val="65000"/>
                    </a:srgbClr>
                  </a:outerShdw>
                </a:effectLst>
              </a:rPr>
              <a:t>Don Luis de ida a Buenos Aires a Medicinarse paso por </a:t>
            </a:r>
            <a:r>
              <a:rPr lang="es-ES" sz="1800" b="1" cap="none" spc="50" dirty="0" err="1" smtClean="0">
                <a:ln w="11430"/>
                <a:effectLst>
                  <a:outerShdw blurRad="76200" dist="50800" dir="5400000" algn="tl" rotWithShape="0">
                    <a:srgbClr val="000000">
                      <a:alpha val="65000"/>
                    </a:srgbClr>
                  </a:outerShdw>
                </a:effectLst>
              </a:rPr>
              <a:t>Saipuru</a:t>
            </a:r>
            <a:r>
              <a:rPr lang="es-ES" sz="1800" b="1" cap="none" spc="50" dirty="0" smtClean="0">
                <a:ln w="11430"/>
                <a:effectLst>
                  <a:outerShdw blurRad="76200" dist="50800" dir="5400000" algn="tl" rotWithShape="0">
                    <a:srgbClr val="000000">
                      <a:alpha val="65000"/>
                    </a:srgbClr>
                  </a:outerShdw>
                </a:effectLst>
              </a:rPr>
              <a:t> y  se LLEVO muestras de petróleo.</a:t>
            </a:r>
            <a:br>
              <a:rPr lang="es-ES" sz="1800" b="1" cap="none" spc="50" dirty="0" smtClean="0">
                <a:ln w="11430"/>
                <a:effectLst>
                  <a:outerShdw blurRad="76200" dist="50800" dir="5400000" algn="tl" rotWithShape="0">
                    <a:srgbClr val="000000">
                      <a:alpha val="65000"/>
                    </a:srgbClr>
                  </a:outerShdw>
                </a:effectLst>
              </a:rPr>
            </a:br>
            <a:r>
              <a:rPr lang="es-ES" sz="1800" b="1" u="sng" cap="none" spc="50" dirty="0" smtClean="0">
                <a:ln w="11430"/>
                <a:solidFill>
                  <a:srgbClr val="FF0000"/>
                </a:solidFill>
                <a:effectLst>
                  <a:outerShdw blurRad="76200" dist="50800" dir="5400000" algn="tl" rotWithShape="0">
                    <a:srgbClr val="000000">
                      <a:alpha val="65000"/>
                    </a:srgbClr>
                  </a:outerShdw>
                </a:effectLst>
              </a:rPr>
              <a:t>EL RESULTADO: (Dr. </a:t>
            </a:r>
            <a:r>
              <a:rPr lang="es-ES" sz="1800" b="1" u="sng" cap="none" spc="50" dirty="0" err="1" smtClean="0">
                <a:ln w="11430"/>
                <a:solidFill>
                  <a:srgbClr val="FF0000"/>
                </a:solidFill>
                <a:effectLst>
                  <a:outerShdw blurRad="76200" dist="50800" dir="5400000" algn="tl" rotWithShape="0">
                    <a:srgbClr val="000000">
                      <a:alpha val="65000"/>
                    </a:srgbClr>
                  </a:outerShdw>
                </a:effectLst>
              </a:rPr>
              <a:t>Bonarelli</a:t>
            </a:r>
            <a:r>
              <a:rPr lang="es-ES" sz="1800" b="1" u="sng" cap="none" spc="50" dirty="0" smtClean="0">
                <a:ln w="11430"/>
                <a:solidFill>
                  <a:srgbClr val="FF0000"/>
                </a:solidFill>
                <a:effectLst>
                  <a:outerShdw blurRad="76200" dist="50800" dir="5400000" algn="tl" rotWithShape="0">
                    <a:srgbClr val="000000">
                      <a:alpha val="65000"/>
                    </a:srgbClr>
                  </a:outerShdw>
                </a:effectLst>
              </a:rPr>
              <a:t>, Prestigioso Químico de Buenos Aires)  </a:t>
            </a:r>
            <a:r>
              <a:rPr lang="es-ES" sz="1800" b="1" cap="none" spc="50" dirty="0" smtClean="0">
                <a:ln w="11430"/>
                <a:effectLst>
                  <a:outerShdw blurRad="76200" dist="50800" dir="5400000" algn="tl" rotWithShape="0">
                    <a:srgbClr val="000000">
                      <a:alpha val="65000"/>
                    </a:srgbClr>
                  </a:outerShdw>
                </a:effectLst>
              </a:rPr>
              <a:t/>
            </a:r>
            <a:br>
              <a:rPr lang="es-ES" sz="1800" b="1" cap="none" spc="50" dirty="0" smtClean="0">
                <a:ln w="11430"/>
                <a:effectLst>
                  <a:outerShdw blurRad="76200" dist="50800" dir="5400000" algn="tl" rotWithShape="0">
                    <a:srgbClr val="000000">
                      <a:alpha val="65000"/>
                    </a:srgbClr>
                  </a:outerShdw>
                </a:effectLst>
              </a:rPr>
            </a:br>
            <a:r>
              <a:rPr lang="es-ES" sz="1800" b="1" cap="none" spc="50" dirty="0" smtClean="0">
                <a:ln w="11430"/>
                <a:effectLst>
                  <a:outerShdw blurRad="76200" dist="50800" dir="5400000" algn="tl" rotWithShape="0">
                    <a:srgbClr val="000000">
                      <a:alpha val="65000"/>
                    </a:srgbClr>
                  </a:outerShdw>
                </a:effectLst>
              </a:rPr>
              <a:t>De la Muestra:  PETROLEO con alto contenido de gasolina…………….. </a:t>
            </a:r>
            <a:r>
              <a:rPr lang="es-ES" sz="2400" b="1" cap="none" spc="50" dirty="0" smtClean="0">
                <a:ln w="11430"/>
                <a:effectLst>
                  <a:outerShdw blurRad="76200" dist="50800" dir="5400000" algn="tl" rotWithShape="0">
                    <a:srgbClr val="000000">
                      <a:alpha val="65000"/>
                    </a:srgbClr>
                  </a:outerShdw>
                </a:effectLst>
              </a:rPr>
              <a:t/>
            </a:r>
            <a:br>
              <a:rPr lang="es-ES" sz="2400" b="1" cap="none" spc="50" dirty="0" smtClean="0">
                <a:ln w="11430"/>
                <a:effectLst>
                  <a:outerShdw blurRad="76200" dist="50800" dir="5400000" algn="tl" rotWithShape="0">
                    <a:srgbClr val="000000">
                      <a:alpha val="65000"/>
                    </a:srgbClr>
                  </a:outerShdw>
                </a:effectLst>
              </a:rPr>
            </a:br>
            <a:r>
              <a:rPr lang="es-ES" sz="3200" b="1" cap="none" spc="50" dirty="0" smtClean="0">
                <a:ln w="11430"/>
                <a:effectLst>
                  <a:outerShdw blurRad="76200" dist="50800" dir="5400000" algn="tl" rotWithShape="0">
                    <a:srgbClr val="000000">
                      <a:alpha val="65000"/>
                    </a:srgbClr>
                  </a:outerShdw>
                </a:effectLst>
              </a:rPr>
              <a:t/>
            </a:r>
            <a:br>
              <a:rPr lang="es-ES" sz="3200" b="1" cap="none" spc="50" dirty="0" smtClean="0">
                <a:ln w="11430"/>
                <a:effectLst>
                  <a:outerShdw blurRad="76200" dist="50800" dir="5400000" algn="tl" rotWithShape="0">
                    <a:srgbClr val="000000">
                      <a:alpha val="65000"/>
                    </a:srgbClr>
                  </a:outerShdw>
                </a:effectLst>
              </a:rPr>
            </a:br>
            <a:r>
              <a:rPr lang="es-ES" sz="3200" b="1" cap="none" spc="50" dirty="0" smtClean="0">
                <a:ln w="11430"/>
                <a:effectLst>
                  <a:outerShdw blurRad="76200" dist="50800" dir="5400000" algn="tl" rotWithShape="0">
                    <a:srgbClr val="000000">
                      <a:alpha val="65000"/>
                    </a:srgbClr>
                  </a:outerShdw>
                </a:effectLst>
              </a:rPr>
              <a:t> </a:t>
            </a: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endParaRPr lang="es-ES" sz="48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395536" y="119566"/>
            <a:ext cx="1260732" cy="538593"/>
          </a:xfrm>
          <a:prstGeom prst="rect">
            <a:avLst/>
          </a:prstGeom>
          <a:noFill/>
          <a:ln w="9525">
            <a:noFill/>
            <a:miter lim="800000"/>
            <a:headEnd/>
            <a:tailEnd/>
          </a:ln>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119566"/>
            <a:ext cx="1152788" cy="538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09957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119566"/>
            <a:ext cx="8712967" cy="1365218"/>
          </a:xfrm>
        </p:spPr>
        <p:txBody>
          <a:bodyPr/>
          <a:lstStyle/>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5400" b="1" cap="none" spc="50" dirty="0" smtClean="0">
                <a:ln w="11430"/>
                <a:effectLst>
                  <a:outerShdw blurRad="76200" dist="50800" dir="5400000" algn="tl" rotWithShape="0">
                    <a:srgbClr val="000000">
                      <a:alpha val="65000"/>
                    </a:srgbClr>
                  </a:outerShdw>
                </a:effectLst>
              </a:rPr>
              <a:t>1910 - 1920</a:t>
            </a:r>
            <a:r>
              <a:rPr lang="es-ES" sz="6000" b="1" cap="none" spc="50" dirty="0">
                <a:ln w="11430"/>
                <a:solidFill>
                  <a:srgbClr val="FF0000"/>
                </a:solidFill>
                <a:effectLst>
                  <a:outerShdw blurRad="76200" dist="50800" dir="5400000" algn="tl" rotWithShape="0">
                    <a:srgbClr val="000000">
                      <a:alpha val="65000"/>
                    </a:srgbClr>
                  </a:outerShdw>
                </a:effectLst>
              </a:rPr>
              <a:t/>
            </a:r>
            <a:br>
              <a:rPr lang="es-ES" sz="6000" b="1" cap="none" spc="50" dirty="0">
                <a:ln w="11430"/>
                <a:solidFill>
                  <a:srgbClr val="FF0000"/>
                </a:solidFill>
                <a:effectLst>
                  <a:outerShdw blurRad="76200" dist="50800" dir="5400000" algn="tl" rotWithShape="0">
                    <a:srgbClr val="000000">
                      <a:alpha val="65000"/>
                    </a:srgbClr>
                  </a:outerShdw>
                </a:effectLst>
              </a:rPr>
            </a:br>
            <a:r>
              <a:rPr lang="es-ES" sz="1800" b="1" cap="none" spc="50" dirty="0" smtClean="0">
                <a:ln w="11430"/>
                <a:effectLst>
                  <a:outerShdw blurRad="76200" dist="50800" dir="5400000" algn="tl" rotWithShape="0">
                    <a:srgbClr val="000000">
                      <a:alpha val="65000"/>
                    </a:srgbClr>
                  </a:outerShdw>
                </a:effectLst>
              </a:rPr>
              <a:t>La FARQUHAR, perforo 2 Pozos: </a:t>
            </a:r>
            <a:r>
              <a:rPr lang="es-ES" sz="1800" b="1" cap="none" spc="50" dirty="0" err="1" smtClean="0">
                <a:ln w="11430"/>
                <a:effectLst>
                  <a:outerShdw blurRad="76200" dist="50800" dir="5400000" algn="tl" rotWithShape="0">
                    <a:srgbClr val="000000">
                      <a:alpha val="65000"/>
                    </a:srgbClr>
                  </a:outerShdw>
                </a:effectLst>
              </a:rPr>
              <a:t>Cuevo</a:t>
            </a:r>
            <a:r>
              <a:rPr lang="es-ES" sz="1800" b="1" cap="none" spc="50" dirty="0" smtClean="0">
                <a:ln w="11430"/>
                <a:effectLst>
                  <a:outerShdw blurRad="76200" dist="50800" dir="5400000" algn="tl" rotWithShape="0">
                    <a:srgbClr val="000000">
                      <a:alpha val="65000"/>
                    </a:srgbClr>
                  </a:outerShdw>
                </a:effectLst>
              </a:rPr>
              <a:t> (1911), </a:t>
            </a:r>
            <a:r>
              <a:rPr lang="es-ES" sz="1800" b="1" cap="none" spc="50" dirty="0" err="1" smtClean="0">
                <a:ln w="11430"/>
                <a:effectLst>
                  <a:outerShdw blurRad="76200" dist="50800" dir="5400000" algn="tl" rotWithShape="0">
                    <a:srgbClr val="000000">
                      <a:alpha val="65000"/>
                    </a:srgbClr>
                  </a:outerShdw>
                </a:effectLst>
              </a:rPr>
              <a:t>Charagua</a:t>
            </a:r>
            <a:r>
              <a:rPr lang="es-ES" sz="1800" b="1" cap="none" spc="50" dirty="0" smtClean="0">
                <a:ln w="11430"/>
                <a:effectLst>
                  <a:outerShdw blurRad="76200" dist="50800" dir="5400000" algn="tl" rotWithShape="0">
                    <a:srgbClr val="000000">
                      <a:alpha val="65000"/>
                    </a:srgbClr>
                  </a:outerShdw>
                </a:effectLst>
              </a:rPr>
              <a:t> (1914)                </a:t>
            </a:r>
            <a:br>
              <a:rPr lang="es-ES" sz="1800" b="1" cap="none" spc="50" dirty="0" smtClean="0">
                <a:ln w="11430"/>
                <a:effectLst>
                  <a:outerShdw blurRad="76200" dist="50800" dir="5400000" algn="tl" rotWithShape="0">
                    <a:srgbClr val="000000">
                      <a:alpha val="65000"/>
                    </a:srgbClr>
                  </a:outerShdw>
                </a:effectLst>
              </a:rPr>
            </a:br>
            <a:r>
              <a:rPr lang="es-ES" sz="1800" b="1" cap="none" spc="50" dirty="0" err="1" smtClean="0">
                <a:ln w="11430"/>
                <a:effectLst>
                  <a:outerShdw blurRad="76200" dist="50800" dir="5400000" algn="tl" rotWithShape="0">
                    <a:srgbClr val="000000">
                      <a:alpha val="65000"/>
                    </a:srgbClr>
                  </a:outerShdw>
                </a:effectLst>
              </a:rPr>
              <a:t>Percibal</a:t>
            </a:r>
            <a:r>
              <a:rPr lang="es-ES" sz="1800" b="1" cap="none" spc="50" dirty="0" smtClean="0">
                <a:ln w="11430"/>
                <a:effectLst>
                  <a:outerShdw blurRad="76200" dist="50800" dir="5400000" algn="tl" rotWithShape="0">
                    <a:srgbClr val="000000">
                      <a:alpha val="65000"/>
                    </a:srgbClr>
                  </a:outerShdw>
                </a:effectLst>
              </a:rPr>
              <a:t> </a:t>
            </a:r>
            <a:r>
              <a:rPr lang="es-ES" sz="1800" b="1" cap="none" spc="50" dirty="0" err="1">
                <a:ln w="11430"/>
                <a:effectLst>
                  <a:outerShdw blurRad="76200" dist="50800" dir="5400000" algn="tl" rotWithShape="0">
                    <a:srgbClr val="000000">
                      <a:alpha val="65000"/>
                    </a:srgbClr>
                  </a:outerShdw>
                </a:effectLst>
              </a:rPr>
              <a:t>F</a:t>
            </a:r>
            <a:r>
              <a:rPr lang="es-ES" sz="1800" b="1" cap="none" spc="50" dirty="0" err="1" smtClean="0">
                <a:ln w="11430"/>
                <a:effectLst>
                  <a:outerShdw blurRad="76200" dist="50800" dir="5400000" algn="tl" rotWithShape="0">
                    <a:srgbClr val="000000">
                      <a:alpha val="65000"/>
                    </a:srgbClr>
                  </a:outerShdw>
                </a:effectLst>
              </a:rPr>
              <a:t>arquhar</a:t>
            </a:r>
            <a:r>
              <a:rPr lang="es-ES" sz="1800" b="1" cap="none" spc="50" dirty="0" smtClean="0">
                <a:ln w="11430"/>
                <a:effectLst>
                  <a:outerShdw blurRad="76200" dist="50800" dir="5400000" algn="tl" rotWithShape="0">
                    <a:srgbClr val="000000">
                      <a:alpha val="65000"/>
                    </a:srgbClr>
                  </a:outerShdw>
                </a:effectLst>
              </a:rPr>
              <a:t>,        Luis </a:t>
            </a:r>
            <a:r>
              <a:rPr lang="es-ES" sz="1800" b="1" cap="none" spc="50" dirty="0" err="1" smtClean="0">
                <a:ln w="11430"/>
                <a:effectLst>
                  <a:outerShdw blurRad="76200" dist="50800" dir="5400000" algn="tl" rotWithShape="0">
                    <a:srgbClr val="000000">
                      <a:alpha val="65000"/>
                    </a:srgbClr>
                  </a:outerShdw>
                </a:effectLst>
              </a:rPr>
              <a:t>Lavadenz</a:t>
            </a:r>
            <a:r>
              <a:rPr lang="es-ES" sz="1800" b="1" cap="none" spc="50" dirty="0" smtClean="0">
                <a:ln w="11430"/>
                <a:effectLst>
                  <a:outerShdw blurRad="76200" dist="50800" dir="5400000" algn="tl" rotWithShape="0">
                    <a:srgbClr val="000000">
                      <a:alpha val="65000"/>
                    </a:srgbClr>
                  </a:outerShdw>
                </a:effectLst>
              </a:rPr>
              <a:t> Reyes,          el TITANIC</a:t>
            </a:r>
            <a:br>
              <a:rPr lang="es-ES" sz="1800" b="1" cap="none" spc="50" dirty="0" smtClean="0">
                <a:ln w="11430"/>
                <a:effectLst>
                  <a:outerShdw blurRad="76200" dist="50800" dir="5400000" algn="tl" rotWithShape="0">
                    <a:srgbClr val="000000">
                      <a:alpha val="65000"/>
                    </a:srgbClr>
                  </a:outerShdw>
                </a:effectLst>
              </a:rPr>
            </a:br>
            <a:r>
              <a:rPr lang="es-ES" sz="4000" b="1" cap="none" spc="50" dirty="0" smtClean="0">
                <a:ln w="11430"/>
                <a:effectLst>
                  <a:outerShdw blurRad="76200" dist="50800" dir="5400000" algn="tl" rotWithShape="0">
                    <a:srgbClr val="000000">
                      <a:alpha val="65000"/>
                    </a:srgbClr>
                  </a:outerShdw>
                </a:effectLst>
              </a:rPr>
              <a:t> </a:t>
            </a:r>
            <a:br>
              <a:rPr lang="es-ES" sz="4000" b="1" cap="none" spc="50" dirty="0" smtClean="0">
                <a:ln w="11430"/>
                <a:effectLst>
                  <a:outerShdw blurRad="76200" dist="50800" dir="5400000" algn="tl" rotWithShape="0">
                    <a:srgbClr val="000000">
                      <a:alpha val="65000"/>
                    </a:srgbClr>
                  </a:outerShdw>
                </a:effectLst>
              </a:rPr>
            </a:br>
            <a:r>
              <a:rPr lang="es-ES" sz="4000" b="1" cap="none" spc="50" dirty="0" smtClean="0">
                <a:ln w="11430"/>
                <a:effectLst>
                  <a:outerShdw blurRad="76200" dist="50800" dir="5400000" algn="tl" rotWithShape="0">
                    <a:srgbClr val="000000">
                      <a:alpha val="65000"/>
                    </a:srgbClr>
                  </a:outerShdw>
                </a:effectLst>
              </a:rPr>
              <a:t/>
            </a:r>
            <a:br>
              <a:rPr lang="es-ES" sz="4000" b="1" cap="none" spc="50" dirty="0" smtClean="0">
                <a:ln w="11430"/>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endParaRPr lang="es-ES" sz="4800" b="1" cap="none" spc="50" dirty="0">
              <a:ln w="11430"/>
              <a:effectLst>
                <a:outerShdw blurRad="76200" dist="50800" dir="5400000" algn="tl" rotWithShape="0">
                  <a:srgbClr val="000000">
                    <a:alpha val="65000"/>
                  </a:srgbClr>
                </a:outerShdw>
              </a:effectLst>
            </a:endParaRPr>
          </a:p>
        </p:txBody>
      </p:sp>
      <p:pic>
        <p:nvPicPr>
          <p:cNvPr id="5" name="4 Imagen"/>
          <p:cNvPicPr/>
          <p:nvPr/>
        </p:nvPicPr>
        <p:blipFill>
          <a:blip r:embed="rId2"/>
          <a:srcRect/>
          <a:stretch>
            <a:fillRect/>
          </a:stretch>
        </p:blipFill>
        <p:spPr bwMode="auto">
          <a:xfrm>
            <a:off x="827584" y="119566"/>
            <a:ext cx="1332740" cy="538593"/>
          </a:xfrm>
          <a:prstGeom prst="rect">
            <a:avLst/>
          </a:prstGeom>
          <a:noFill/>
          <a:ln w="9525">
            <a:noFill/>
            <a:miter lim="800000"/>
            <a:headEnd/>
            <a:tailEnd/>
          </a:ln>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9934" y="119567"/>
            <a:ext cx="1299190" cy="53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163" y="1700808"/>
            <a:ext cx="1298575" cy="18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9070" y="1707158"/>
            <a:ext cx="1335087"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5790" y="1707158"/>
            <a:ext cx="3096344"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542" y="3933056"/>
            <a:ext cx="3502617" cy="2236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504" y="3933056"/>
            <a:ext cx="3390819" cy="2236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1 Título"/>
          <p:cNvSpPr txBox="1">
            <a:spLocks/>
          </p:cNvSpPr>
          <p:nvPr/>
        </p:nvSpPr>
        <p:spPr>
          <a:xfrm>
            <a:off x="206408" y="6256704"/>
            <a:ext cx="8856983" cy="462088"/>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endParaRPr lang="es-ES" sz="6000" b="1" cap="none" spc="50" dirty="0">
              <a:ln w="11430"/>
              <a:solidFill>
                <a:srgbClr val="FF0000"/>
              </a:solidFill>
              <a:effectLst>
                <a:outerShdw blurRad="76200" dist="50800" dir="5400000" algn="tl" rotWithShape="0">
                  <a:srgbClr val="000000">
                    <a:alpha val="65000"/>
                  </a:srgbClr>
                </a:outerShdw>
              </a:effectLst>
            </a:endParaRPr>
          </a:p>
          <a:p>
            <a:pPr algn="ct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r>
              <a:rPr lang="es-ES" sz="2000" b="1" cap="none" spc="50" dirty="0" smtClean="0">
                <a:ln w="11430"/>
                <a:effectLst>
                  <a:outerShdw blurRad="76200" dist="50800" dir="5400000" algn="tl" rotWithShape="0">
                    <a:srgbClr val="000000">
                      <a:alpha val="65000"/>
                    </a:srgbClr>
                  </a:outerShdw>
                </a:effectLst>
              </a:rPr>
              <a:t>ESPEJOS, la 1ra. </a:t>
            </a:r>
            <a:r>
              <a:rPr lang="es-ES" sz="2000" b="1" cap="none" spc="50" dirty="0" err="1" smtClean="0">
                <a:ln w="11430"/>
                <a:effectLst>
                  <a:outerShdw blurRad="76200" dist="50800" dir="5400000" algn="tl" rotWithShape="0">
                    <a:srgbClr val="000000">
                      <a:alpha val="65000"/>
                    </a:srgbClr>
                  </a:outerShdw>
                </a:effectLst>
              </a:rPr>
              <a:t>Refineria</a:t>
            </a:r>
            <a:r>
              <a:rPr lang="es-ES" sz="2000" b="1" cap="none" spc="50" dirty="0">
                <a:ln w="11430"/>
                <a:effectLst>
                  <a:outerShdw blurRad="76200" dist="50800" dir="5400000" algn="tl" rotWithShape="0">
                    <a:srgbClr val="000000">
                      <a:alpha val="65000"/>
                    </a:srgbClr>
                  </a:outerShdw>
                </a:effectLst>
              </a:rPr>
              <a:t> </a:t>
            </a:r>
            <a:r>
              <a:rPr lang="es-ES" sz="2000" b="1" cap="none" spc="50" dirty="0" smtClean="0">
                <a:ln w="11430"/>
                <a:effectLst>
                  <a:outerShdw blurRad="76200" dist="50800" dir="5400000" algn="tl" rotWithShape="0">
                    <a:srgbClr val="000000">
                      <a:alpha val="65000"/>
                    </a:srgbClr>
                  </a:outerShdw>
                </a:effectLst>
              </a:rPr>
              <a:t>de </a:t>
            </a:r>
            <a:r>
              <a:rPr lang="es-ES" sz="2000" b="1" cap="none" spc="50" dirty="0" err="1" smtClean="0">
                <a:ln w="11430"/>
                <a:effectLst>
                  <a:outerShdw blurRad="76200" dist="50800" dir="5400000" algn="tl" rotWithShape="0">
                    <a:srgbClr val="000000">
                      <a:alpha val="65000"/>
                    </a:srgbClr>
                  </a:outerShdw>
                </a:effectLst>
              </a:rPr>
              <a:t>Petroleo</a:t>
            </a:r>
            <a:r>
              <a:rPr lang="es-ES" sz="2000" b="1" cap="none" spc="50" dirty="0" smtClean="0">
                <a:ln w="11430"/>
                <a:effectLst>
                  <a:outerShdw blurRad="76200" dist="50800" dir="5400000" algn="tl" rotWithShape="0">
                    <a:srgbClr val="000000">
                      <a:alpha val="65000"/>
                    </a:srgbClr>
                  </a:outerShdw>
                </a:effectLst>
              </a:rPr>
              <a:t> de Bolivia (Sta. Cruz – Bolivia) 1915 </a:t>
            </a:r>
            <a:r>
              <a:rPr lang="es-ES" sz="4000" b="1" cap="none" spc="50" dirty="0" smtClean="0">
                <a:ln w="11430"/>
                <a:effectLst>
                  <a:outerShdw blurRad="76200" dist="50800" dir="5400000" algn="tl" rotWithShape="0">
                    <a:srgbClr val="000000">
                      <a:alpha val="65000"/>
                    </a:srgbClr>
                  </a:outerShdw>
                </a:effectLst>
              </a:rPr>
              <a:t> </a:t>
            </a:r>
            <a:br>
              <a:rPr lang="es-ES" sz="4000" b="1" cap="none" spc="50" dirty="0" smtClean="0">
                <a:ln w="11430"/>
                <a:effectLst>
                  <a:outerShdw blurRad="76200" dist="50800" dir="5400000" algn="tl" rotWithShape="0">
                    <a:srgbClr val="000000">
                      <a:alpha val="65000"/>
                    </a:srgbClr>
                  </a:outerShdw>
                </a:effectLst>
              </a:rPr>
            </a:br>
            <a:r>
              <a:rPr lang="es-ES" sz="4000" b="1" cap="none" spc="50" dirty="0" smtClean="0">
                <a:ln w="11430"/>
                <a:effectLst>
                  <a:outerShdw blurRad="76200" dist="50800" dir="5400000" algn="tl" rotWithShape="0">
                    <a:srgbClr val="000000">
                      <a:alpha val="65000"/>
                    </a:srgbClr>
                  </a:outerShdw>
                </a:effectLst>
              </a:rPr>
              <a:t> </a:t>
            </a:r>
            <a:br>
              <a:rPr lang="es-ES" sz="4000" b="1" cap="none" spc="50" dirty="0" smtClean="0">
                <a:ln w="11430"/>
                <a:effectLst>
                  <a:outerShdw blurRad="76200" dist="50800" dir="5400000" algn="tl" rotWithShape="0">
                    <a:srgbClr val="000000">
                      <a:alpha val="65000"/>
                    </a:srgbClr>
                  </a:outerShdw>
                </a:effectLst>
              </a:rPr>
            </a:br>
            <a:r>
              <a:rPr lang="es-ES" sz="4000" b="1" cap="none" spc="50" dirty="0" smtClean="0">
                <a:ln w="11430"/>
                <a:effectLst>
                  <a:outerShdw blurRad="76200" dist="50800" dir="5400000" algn="tl" rotWithShape="0">
                    <a:srgbClr val="000000">
                      <a:alpha val="65000"/>
                    </a:srgbClr>
                  </a:outerShdw>
                </a:effectLst>
              </a:rPr>
              <a:t/>
            </a:r>
            <a:br>
              <a:rPr lang="es-ES" sz="4000" b="1" cap="none" spc="50" dirty="0" smtClean="0">
                <a:ln w="11430"/>
                <a:effectLst>
                  <a:outerShdw blurRad="76200" dist="50800" dir="5400000" algn="tl" rotWithShape="0">
                    <a:srgbClr val="000000">
                      <a:alpha val="65000"/>
                    </a:srgbClr>
                  </a:outerShdw>
                </a:effectLst>
              </a:rPr>
            </a:br>
            <a:r>
              <a:rPr lang="es-ES" sz="6000" b="1" cap="none" spc="50" dirty="0" smtClean="0">
                <a:ln w="11430"/>
                <a:solidFill>
                  <a:srgbClr val="FF0000"/>
                </a:solidFill>
                <a:effectLst>
                  <a:outerShdw blurRad="76200" dist="50800" dir="5400000" algn="tl" rotWithShape="0">
                    <a:srgbClr val="000000">
                      <a:alpha val="65000"/>
                    </a:srgbClr>
                  </a:outerShdw>
                </a:effectLst>
              </a:rPr>
              <a:t/>
            </a:r>
            <a:br>
              <a:rPr lang="es-ES" sz="6000" b="1" cap="none" spc="50" dirty="0" smtClean="0">
                <a:ln w="11430"/>
                <a:solidFill>
                  <a:srgbClr val="FF0000"/>
                </a:solidFill>
                <a:effectLst>
                  <a:outerShdw blurRad="76200" dist="50800" dir="5400000" algn="tl" rotWithShape="0">
                    <a:srgbClr val="000000">
                      <a:alpha val="65000"/>
                    </a:srgbClr>
                  </a:outerShdw>
                </a:effectLst>
              </a:rPr>
            </a:br>
            <a:endParaRPr lang="es-ES" sz="4800" b="1" cap="none" spc="50" dirty="0">
              <a:ln w="11430"/>
              <a:effectLst>
                <a:outerShdw blurRad="76200" dist="50800" dir="5400000" algn="tl" rotWithShape="0">
                  <a:srgbClr val="000000">
                    <a:alpha val="65000"/>
                  </a:srgbClr>
                </a:outerShdw>
              </a:effectLst>
            </a:endParaRPr>
          </a:p>
        </p:txBody>
      </p:sp>
      <p:pic>
        <p:nvPicPr>
          <p:cNvPr id="1026" name="Picture 2" descr="C:\Users\SONY\Desktop\WhatsApps (Fotos)\La 1ra. Refineria de Bolivia\IMG-20180826-WA002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34900" y="3933057"/>
            <a:ext cx="3962019" cy="2228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0661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Ángulos">
  <a:themeElements>
    <a:clrScheme name="Ángulo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Ángulo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Ángulo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8392</TotalTime>
  <Words>1331</Words>
  <Application>Microsoft Office PowerPoint</Application>
  <PresentationFormat>Presentación en pantalla (4:3)</PresentationFormat>
  <Paragraphs>249</Paragraphs>
  <Slides>36</Slides>
  <Notes>0</Notes>
  <HiddenSlides>0</HiddenSlides>
  <MMClips>0</MMClips>
  <ScaleCrop>false</ScaleCrop>
  <HeadingPairs>
    <vt:vector size="4" baseType="variant">
      <vt:variant>
        <vt:lpstr>Tema</vt:lpstr>
      </vt:variant>
      <vt:variant>
        <vt:i4>1</vt:i4>
      </vt:variant>
      <vt:variant>
        <vt:lpstr>Títulos de diapositiva</vt:lpstr>
      </vt:variant>
      <vt:variant>
        <vt:i4>36</vt:i4>
      </vt:variant>
    </vt:vector>
  </HeadingPairs>
  <TitlesOfParts>
    <vt:vector size="37" baseType="lpstr">
      <vt:lpstr>Ángulos</vt:lpstr>
      <vt:lpstr>  Señores       BIENVENIDOS  a la Presentación de «C A M I R I» (CAPITAL PETROLERA DE BOLIVIA) fundada el 12 de Julio de 1935 HISTORIAS - VIVENCIAS – ANECDOTAS - PERSONAJES  MUSEO Y EL TITANIC  Javier De Llano López Santa Cruz  - 2019 </vt:lpstr>
      <vt:lpstr>Javier de llano López …………………..  CAMIREÑO</vt:lpstr>
      <vt:lpstr>Presentación de PowerPoint</vt:lpstr>
      <vt:lpstr>Presentación de PowerPoint</vt:lpstr>
      <vt:lpstr>Los Guaranies La palabra «GUARANI» , significa «combatid-los". Por otra parte significa precisamente "guerra" o "guerrear". Por lo que se consideraban una NACION de GUERREROS. Descubrimientos en sitios arqueológicos representan un testimonio de la existencia de este grupo étnico a partir del siglo V (500 d. C.), con características que lo distinguen claramente de otros grupos de la misma familia lingüística. .  Son un Grupo de PUEBLOS NATIVOS SUDAMERICANOS que se ubican en PARAGUAY, ARGENTINA, BRASIL, URUGUAY y Sureste de BOLIVIA (Tarija, Santa Cruz y Chuquisaca).  Los GUARANIES son DUEÑOS del Poro o Mate, antigua tradicion.      </vt:lpstr>
      <vt:lpstr>1 1810  Alzamiento de MEMBIRAY MEMBIRAI, vocablo guaraní empleado por la mujer, significa “mi hijo o hija”.   El Fuerte de San Miguel de Membiray, fue fundado el año 1798, ubicado a orillas del Rio Parapeti, muy cerca de Choreti. Los primeros días de 1805 llega al Fuerte de Membiray el Sacerdote José Andrés Salvatierra al haber sido nombrado “obispo capellán de las tropas acantonadas en tierra de los Guaranies”, y trae con el a un adolescente para que cumpla las funciones de Sacristán.  Se trata de Jose Manual Baca, quien años más tarde será mejor conocido por su apodo: CAÑOTO. La revolución estalla (según Jose Benjamin Burela), el 10 de Septiembre de 1810 en Membiray, 1er. GRITO LIBERTARIO DE SANTA CRUZ , siendo depuesto y expulsado el Comandante del Fuerte, el Coronel Jose Miguel Becerra.         </vt:lpstr>
      <vt:lpstr>   En 1865  DAVID VANNUCCI FOXCI, llega desde ITALIA  En 1865, llegaron de Italia, don DAVID VANNUCCI, don Pedro Polli y Pedro Bossi. Don David Vannucci se establecio en Ka-amiri (actual Alto Camiri).  Pedro Polli y Pedro Bossi lo hicieron en Lagunillas. Don David Vannucci, se dedicó a la actividad agropecuaria, aprovechando las aguas cristalinas de una quebrada, construyo una choza con techo de paja. Aprovechando las aguas del Parapeti que pasa por Isipoty, para fundar en dicha comunidad una estancia ganadera MODELO. Contrajo matrimonio con la Sra. Amalia Vargas (de Lagunillas), hijos (Manuel y Amalia). Manuel se caso con Doña Carmen Gonzales. (Hijos: Manuel, David, Victor, Moises, Eumelia, Carmen y Josefa). Manuel Vannucci, fallecio en 1920.  Los primeros personeros de la STANDARD OIL, llegaron  en 1922 a Ysipoty (Actual CAMIRI), entrando en tratativas con la Sra. Carmen vda. de Vannucci (Arrendamiento de terreno x combustible).          </vt:lpstr>
      <vt:lpstr>  1900 - 1910 Don Luis Lavadenz Reyes -O-  (1872 – 1954). Nacido en Sucre. Estudio en la Facultad de Ing. (Chile). Sin terminar. En Santa Cruz se caso con doña Candelaria Flores. Conocedor de la zona. Don Luis fue contratado por terratenientes de la provincia Cordillera, para efectuar las mensuras y el alinderamiento de sus posesiones. Reunió un equipo de capataces, peones, recuas de mulas, aprovisionamientos y planeo sus viajes, durante las temporadas secas (de Abril hasta Diciembre).   EL DESCUBRIMIENTO:  SAIPURU (Prov. Cordillera – Sta. Cruz) La Hacienda de don Crisologo Vaca (1907) HAY «DOS» VERSIONES  LA PRIMERA: Realizando trabajos de mensura de terrenos, por falta de Mulas, se vio obligado a pernoctar donde don Crisologo Vaca quien le comento sobre el Petróleo que alli emanaba en forma natural y les servía para curar a los Animales y para Alumbrarse. ENVIO muestras a Buenos Aires   LA SEGUNDA: Don Luis de ida a Buenos Aires a Medicinarse paso por Saipuru y  se LLEVO muestras de petróleo. EL RESULTADO: (Dr. Bonarelli, Prestigioso Químico de Buenos Aires)   De la Muestra:  PETROLEO con alto contenido de gasolina……………..     </vt:lpstr>
      <vt:lpstr>   1910 - 1920 La FARQUHAR, perforo 2 Pozos: Cuevo (1911), Charagua (1914)                 Percibal Farquhar,        Luis Lavadenz Reyes,          el TITANIC     </vt:lpstr>
      <vt:lpstr>  1920 - 1930 1922, aparece la Standard Oil en Isipoty (Hoy CAMIRI).      </vt:lpstr>
      <vt:lpstr>  1930 - 1940  </vt:lpstr>
      <vt:lpstr>  1940 - 1950   </vt:lpstr>
      <vt:lpstr>  1950 - 1960  </vt:lpstr>
      <vt:lpstr> CAMIRI – Plano de YPFB </vt:lpstr>
      <vt:lpstr>   1960  </vt:lpstr>
      <vt:lpstr>   1960  </vt:lpstr>
      <vt:lpstr>  1960 - 1970  </vt:lpstr>
      <vt:lpstr>   1969  </vt:lpstr>
      <vt:lpstr>  1975  </vt:lpstr>
      <vt:lpstr>  1980      </vt:lpstr>
      <vt:lpstr>  1985   </vt:lpstr>
      <vt:lpstr>  1986   </vt:lpstr>
      <vt:lpstr>   1987     </vt:lpstr>
      <vt:lpstr>  1990    </vt:lpstr>
      <vt:lpstr>  1991   </vt:lpstr>
      <vt:lpstr>  1998   </vt:lpstr>
      <vt:lpstr>2007 CAMIREÑO DE ORO Ing. LUDGEDIO CABRERA JIMENEZ Gran personaje Humano y Profesional Petrolero       </vt:lpstr>
      <vt:lpstr>               reconocimiento a nivel mundial por parte de halliburton para el equipo de baroid – bolivia (2014 y 2016) </vt:lpstr>
      <vt:lpstr>               libroS DE javier DE LLANO LOPEZ </vt:lpstr>
      <vt:lpstr>               libroS DE javier DE LLANO LOPEZ</vt:lpstr>
      <vt:lpstr>Después de  + de 50 años  (las letras ypfb en el cerro sararenda  y la tea encendida)</vt:lpstr>
      <vt:lpstr> historia deL PETROLEO EN bolivia (1910 - 1920)</vt:lpstr>
      <vt:lpstr> CAMIRI Proyecto Ciudad MUSEO Petrolero  LEY 2240 del 31 de Julio de 2001  </vt:lpstr>
      <vt:lpstr>CAMIRI Proyecto Ciudad MUSEO Petrolero        CAMIREÑO DE ORO  </vt:lpstr>
      <vt:lpstr>  MI  OPINION  PERSONAL Como Camireño, Ex-trabajador Petrolero de YPFB  (La Gran Escuela) y otras Empresas Privadas, creo que TODOS LOS TRABAJADORES (Activos y Pasivos), de YPFB, OPERADORAS Y EMPRESAS DE SERVICIO  tenemos la Obligación Moral y Material de dejar las  BASES Literarias y FISICAS de la  HISTORIA PETROLERA DE BOLIVIA  con una BIBLIOTECA y un MUSEO «en CAMIRI»     para que las futuras generaciones conozcan como fueron los inicios del PETROLEO (ORO NEGRO) Boliviano, Pilar fundamental de la Economía de Bolivia durante muchas DECADAS (mas de 50 años aportando al País) y que continua hoy en la ACTUALIDAD. «SEÑORES EL TURISMO ES DINERO QUE INGRESA»   </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Libro «HISTORIAS» pETROLERAS</dc:title>
  <dc:creator>SONY</dc:creator>
  <cp:lastModifiedBy>SONY</cp:lastModifiedBy>
  <cp:revision>642</cp:revision>
  <cp:lastPrinted>2019-08-28T13:07:17Z</cp:lastPrinted>
  <dcterms:created xsi:type="dcterms:W3CDTF">2016-03-05T10:41:57Z</dcterms:created>
  <dcterms:modified xsi:type="dcterms:W3CDTF">2019-09-11T21:38:29Z</dcterms:modified>
</cp:coreProperties>
</file>